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2">
  <p:sldMasterIdLst>
    <p:sldMasterId id="214748372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2" r:id="rId3"/>
    <p:sldId id="295" r:id="rId4"/>
    <p:sldId id="336" r:id="rId5"/>
    <p:sldId id="399" r:id="rId6"/>
    <p:sldId id="430" r:id="rId7"/>
    <p:sldId id="427" r:id="rId8"/>
    <p:sldId id="426" r:id="rId9"/>
    <p:sldId id="429" r:id="rId10"/>
    <p:sldId id="432" r:id="rId11"/>
    <p:sldId id="428" r:id="rId12"/>
    <p:sldId id="323" r:id="rId13"/>
    <p:sldId id="311" r:id="rId14"/>
    <p:sldId id="274" r:id="rId15"/>
    <p:sldId id="275" r:id="rId16"/>
  </p:sldIdLst>
  <p:sldSz cx="9144000" cy="5143500" type="screen16x9"/>
  <p:notesSz cx="6797675" cy="9926638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58">
          <p15:clr>
            <a:srgbClr val="A4A3A4"/>
          </p15:clr>
        </p15:guide>
        <p15:guide id="2" orient="horz" pos="3230" userDrawn="1">
          <p15:clr>
            <a:srgbClr val="A4A3A4"/>
          </p15:clr>
        </p15:guide>
        <p15:guide id="10" pos="5556" userDrawn="1">
          <p15:clr>
            <a:srgbClr val="A4A3A4"/>
          </p15:clr>
        </p15:guide>
        <p15:guide id="11" pos="204" userDrawn="1">
          <p15:clr>
            <a:srgbClr val="A4A3A4"/>
          </p15:clr>
        </p15:guide>
        <p15:guide id="12" pos="1950">
          <p15:clr>
            <a:srgbClr val="A4A3A4"/>
          </p15:clr>
        </p15:guide>
        <p15:guide id="13" pos="3810">
          <p15:clr>
            <a:srgbClr val="A4A3A4"/>
          </p15:clr>
        </p15:guide>
        <p15:guide id="14" pos="2880">
          <p15:clr>
            <a:srgbClr val="A4A3A4"/>
          </p15:clr>
        </p15:guide>
        <p15:guide id="15" pos="2194" userDrawn="1">
          <p15:clr>
            <a:srgbClr val="A4A3A4"/>
          </p15:clr>
        </p15:guide>
        <p15:guide id="16" pos="37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A9"/>
    <a:srgbClr val="990516"/>
    <a:srgbClr val="0072C0"/>
    <a:srgbClr val="82A4CE"/>
    <a:srgbClr val="58585A"/>
    <a:srgbClr val="FF9900"/>
    <a:srgbClr val="006BB4"/>
    <a:srgbClr val="699AC9"/>
    <a:srgbClr val="000000"/>
    <a:srgbClr val="0066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69" autoAdjust="0"/>
    <p:restoredTop sz="96949" autoAdjust="0"/>
  </p:normalViewPr>
  <p:slideViewPr>
    <p:cSldViewPr snapToObjects="1" showGuides="1">
      <p:cViewPr>
        <p:scale>
          <a:sx n="66" d="100"/>
          <a:sy n="66" d="100"/>
        </p:scale>
        <p:origin x="3030" y="1422"/>
      </p:cViewPr>
      <p:guideLst>
        <p:guide orient="horz" pos="2958"/>
        <p:guide orient="horz" pos="3230"/>
        <p:guide pos="5556"/>
        <p:guide pos="204"/>
        <p:guide pos="1950"/>
        <p:guide pos="3810"/>
        <p:guide pos="2880"/>
        <p:guide pos="2194"/>
        <p:guide pos="3765"/>
      </p:guideLst>
    </p:cSldViewPr>
  </p:slideViewPr>
  <p:outlineViewPr>
    <p:cViewPr>
      <p:scale>
        <a:sx n="33" d="100"/>
        <a:sy n="33" d="100"/>
      </p:scale>
      <p:origin x="0" y="644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80" d="100"/>
          <a:sy n="80" d="100"/>
        </p:scale>
        <p:origin x="-3912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F5D56-327A-43CF-BEE1-725231320A40}" type="datetimeFigureOut">
              <a:rPr lang="de-DE" smtClean="0"/>
              <a:t>05.11.2018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0655C-32E6-41D9-9303-233B0CBBBB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8755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93CFE237-840E-452E-B600-C4B5ED2D8040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A1DA138A-303C-4971-9B82-A90D71EC972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442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g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2.png"/><Relationship Id="rId2" Type="http://schemas.openxmlformats.org/officeDocument/2006/relationships/tags" Target="../tags/tag35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7" Type="http://schemas.openxmlformats.org/officeDocument/2006/relationships/image" Target="../media/image2.png"/><Relationship Id="rId2" Type="http://schemas.openxmlformats.org/officeDocument/2006/relationships/tags" Target="../tags/tag37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048375" y="4068000"/>
            <a:ext cx="2771774" cy="772288"/>
          </a:xfrm>
        </p:spPr>
        <p:txBody>
          <a:bodyPr lIns="0" tIns="0" rIns="0" bIns="0" anchor="ctr"/>
          <a:lstStyle>
            <a:lvl1pPr marL="0" indent="0" algn="r">
              <a:spcBef>
                <a:spcPts val="0"/>
              </a:spcBef>
              <a:buNone/>
              <a:defRPr sz="2000">
                <a:solidFill>
                  <a:schemeClr val="accent1"/>
                </a:solidFill>
                <a:latin typeface="+mj-lt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AT" noProof="0" dirty="0"/>
              <a:t>DD. MMMMM 2018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4021281"/>
          </a:xfrm>
          <a:prstGeom prst="rect">
            <a:avLst/>
          </a:prstGeom>
          <a:solidFill>
            <a:srgbClr val="0066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97" y="782052"/>
            <a:ext cx="3422406" cy="900000"/>
          </a:xfrm>
          <a:prstGeom prst="rect">
            <a:avLst/>
          </a:prstGeom>
        </p:spPr>
      </p:pic>
      <p:sp>
        <p:nvSpPr>
          <p:cNvPr id="11" name="Titel 10"/>
          <p:cNvSpPr>
            <a:spLocks noGrp="1"/>
          </p:cNvSpPr>
          <p:nvPr>
            <p:ph type="title" hasCustomPrompt="1"/>
          </p:nvPr>
        </p:nvSpPr>
        <p:spPr>
          <a:xfrm>
            <a:off x="575556" y="2211710"/>
            <a:ext cx="7992888" cy="1203324"/>
          </a:xfrm>
        </p:spPr>
        <p:txBody>
          <a:bodyPr lIns="0" tIns="0" rIns="0" bIns="0" anchor="ctr" anchorCtr="1">
            <a:noAutofit/>
          </a:bodyPr>
          <a:lstStyle>
            <a:lvl1pPr>
              <a:defRPr sz="32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dirty="0"/>
              <a:t>Mustertitel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4068764"/>
            <a:ext cx="5653088" cy="771524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20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e-AT" noProof="0" dirty="0"/>
              <a:t>Dr. Mag. Muster Mustermann</a:t>
            </a:r>
          </a:p>
        </p:txBody>
      </p:sp>
    </p:spTree>
    <p:extLst>
      <p:ext uri="{BB962C8B-B14F-4D97-AF65-F5344CB8AC3E}">
        <p14:creationId xmlns:p14="http://schemas.microsoft.com/office/powerpoint/2010/main" val="411446275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  <p15:guide id="4" pos="5556">
          <p15:clr>
            <a:srgbClr val="FBAE40"/>
          </p15:clr>
        </p15:guide>
        <p15:guide id="5" orient="horz" pos="3049">
          <p15:clr>
            <a:srgbClr val="FBAE40"/>
          </p15:clr>
        </p15:guide>
        <p15:guide id="6" orient="horz" pos="19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482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lnSpc>
                <a:spcPct val="100000"/>
              </a:lnSpc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8496303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 - Muster</a:t>
            </a:r>
          </a:p>
          <a:p>
            <a:pPr lvl="2"/>
            <a:r>
              <a:rPr lang="de-DE" dirty="0"/>
              <a:t>Dritte Ebene - Muster</a:t>
            </a:r>
          </a:p>
          <a:p>
            <a:pPr lvl="3"/>
            <a:r>
              <a:rPr lang="de-DE" dirty="0"/>
              <a:t>Vierte Ebene - Muster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4810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ll - V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506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8496303" cy="3636962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1200"/>
              </a:spcBef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561810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l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554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5653091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6048374" y="1058864"/>
            <a:ext cx="2772000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1792192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lr - V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578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5653091" cy="3636962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1200"/>
              </a:spcBef>
              <a:defRPr sz="1800" baseline="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baseline="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 hasCustomPrompt="1"/>
          </p:nvPr>
        </p:nvSpPr>
        <p:spPr>
          <a:xfrm>
            <a:off x="6048374" y="1058864"/>
            <a:ext cx="2772000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1270708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r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602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8" y="1058864"/>
            <a:ext cx="2771778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3167063" y="1058864"/>
            <a:ext cx="5653311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4111324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rr - V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626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8" y="1058864"/>
            <a:ext cx="2771778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3167063" y="1058864"/>
            <a:ext cx="5653311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2125006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0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4176145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 baseline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4644008" y="1058864"/>
            <a:ext cx="4176366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21299251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r - V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74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4176145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aseline="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4644008" y="1058864"/>
            <a:ext cx="4176366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9551557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m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98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2772000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6048373" y="1058864"/>
            <a:ext cx="2772000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10" name="Inhaltsplatzhalter 7"/>
          <p:cNvSpPr>
            <a:spLocks noGrp="1"/>
          </p:cNvSpPr>
          <p:nvPr>
            <p:ph sz="quarter" idx="13" hasCustomPrompt="1"/>
          </p:nvPr>
        </p:nvSpPr>
        <p:spPr>
          <a:xfrm>
            <a:off x="3168000" y="1058864"/>
            <a:ext cx="2805115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4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7151167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mr - V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722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2772000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 hasCustomPrompt="1"/>
          </p:nvPr>
        </p:nvSpPr>
        <p:spPr>
          <a:xfrm>
            <a:off x="6048373" y="1058864"/>
            <a:ext cx="2772000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0" name="Inhaltsplatzhalter 7"/>
          <p:cNvSpPr>
            <a:spLocks noGrp="1"/>
          </p:cNvSpPr>
          <p:nvPr>
            <p:ph sz="quarter" idx="13" hasCustomPrompt="1"/>
          </p:nvPr>
        </p:nvSpPr>
        <p:spPr>
          <a:xfrm>
            <a:off x="3168000" y="1058864"/>
            <a:ext cx="2805115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lnSpc>
                <a:spcPct val="100000"/>
              </a:lnSpc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4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2571833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er - E-Con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290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7895" y="3115604"/>
            <a:ext cx="6488210" cy="13193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600">
                <a:solidFill>
                  <a:srgbClr val="0066A9"/>
                </a:solidFill>
              </a:defRPr>
            </a:lvl1pPr>
          </a:lstStyle>
          <a:p>
            <a:pPr lvl="0"/>
            <a:r>
              <a:rPr lang="de-DE" altLang="de-DE" noProof="0"/>
              <a:t>Master-Untertitelformat bearbeiten</a:t>
            </a:r>
            <a:endParaRPr lang="de-AT" altLang="de-DE" noProof="0" dirty="0"/>
          </a:p>
        </p:txBody>
      </p:sp>
      <p:grpSp>
        <p:nvGrpSpPr>
          <p:cNvPr id="14" name="Gruppieren 13"/>
          <p:cNvGrpSpPr>
            <a:grpSpLocks noChangeAspect="1"/>
          </p:cNvGrpSpPr>
          <p:nvPr userDrawn="1"/>
        </p:nvGrpSpPr>
        <p:grpSpPr>
          <a:xfrm>
            <a:off x="3927377" y="1401602"/>
            <a:ext cx="1289247" cy="1332000"/>
            <a:chOff x="467544" y="1660398"/>
            <a:chExt cx="1764196" cy="1822704"/>
          </a:xfrm>
        </p:grpSpPr>
        <p:pic>
          <p:nvPicPr>
            <p:cNvPr id="15" name="Grafik 14"/>
            <p:cNvPicPr>
              <a:picLocks noChangeAspect="1"/>
            </p:cNvPicPr>
            <p:nvPr userDrawn="1"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547"/>
            <a:stretch/>
          </p:blipFill>
          <p:spPr>
            <a:xfrm>
              <a:off x="467544" y="1660398"/>
              <a:ext cx="1764196" cy="1822704"/>
            </a:xfrm>
            <a:prstGeom prst="rect">
              <a:avLst/>
            </a:prstGeom>
          </p:spPr>
        </p:pic>
        <p:sp>
          <p:nvSpPr>
            <p:cNvPr id="16" name="Rechteck 15"/>
            <p:cNvSpPr/>
            <p:nvPr userDrawn="1"/>
          </p:nvSpPr>
          <p:spPr>
            <a:xfrm>
              <a:off x="1943708" y="2374474"/>
              <a:ext cx="288032" cy="2411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tlCol="0" anchor="t"/>
            <a:lstStyle/>
            <a:p>
              <a:pPr algn="ctr"/>
              <a:endParaRPr lang="de-DE" dirty="0">
                <a:solidFill>
                  <a:srgbClr val="0066A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633323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mr^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746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10" name="Inhaltsplatzhalter 7"/>
          <p:cNvSpPr>
            <a:spLocks noGrp="1"/>
          </p:cNvSpPr>
          <p:nvPr>
            <p:ph sz="quarter" idx="13" hasCustomPrompt="1"/>
          </p:nvPr>
        </p:nvSpPr>
        <p:spPr>
          <a:xfrm>
            <a:off x="324000" y="1058400"/>
            <a:ext cx="2772000" cy="115298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3" name="Inhaltsplatzhalter 7"/>
          <p:cNvSpPr>
            <a:spLocks noGrp="1"/>
          </p:cNvSpPr>
          <p:nvPr>
            <p:ph sz="quarter" idx="14" hasCustomPrompt="1"/>
          </p:nvPr>
        </p:nvSpPr>
        <p:spPr>
          <a:xfrm>
            <a:off x="323625" y="2290490"/>
            <a:ext cx="2772000" cy="1144859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4" name="Inhaltsplatzhalter 7"/>
          <p:cNvSpPr>
            <a:spLocks noGrp="1"/>
          </p:cNvSpPr>
          <p:nvPr>
            <p:ph sz="quarter" idx="15" hasCustomPrompt="1"/>
          </p:nvPr>
        </p:nvSpPr>
        <p:spPr>
          <a:xfrm>
            <a:off x="323403" y="3514627"/>
            <a:ext cx="2772000" cy="118119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5" name="Inhaltsplatzhalter 7"/>
          <p:cNvSpPr>
            <a:spLocks noGrp="1"/>
          </p:cNvSpPr>
          <p:nvPr>
            <p:ph sz="quarter" idx="16" hasCustomPrompt="1"/>
          </p:nvPr>
        </p:nvSpPr>
        <p:spPr>
          <a:xfrm>
            <a:off x="3174773" y="1058400"/>
            <a:ext cx="2802165" cy="115298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6" name="Inhaltsplatzhalter 7"/>
          <p:cNvSpPr>
            <a:spLocks noGrp="1"/>
          </p:cNvSpPr>
          <p:nvPr>
            <p:ph sz="quarter" idx="17" hasCustomPrompt="1"/>
          </p:nvPr>
        </p:nvSpPr>
        <p:spPr>
          <a:xfrm>
            <a:off x="3174773" y="2290490"/>
            <a:ext cx="2802165" cy="1144859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0" name="Inhaltsplatzhalter 7"/>
          <p:cNvSpPr>
            <a:spLocks noGrp="1"/>
          </p:cNvSpPr>
          <p:nvPr>
            <p:ph sz="quarter" idx="18" hasCustomPrompt="1"/>
          </p:nvPr>
        </p:nvSpPr>
        <p:spPr>
          <a:xfrm>
            <a:off x="3174773" y="3514627"/>
            <a:ext cx="2802165" cy="118119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1" name="Inhaltsplatzhalter 7"/>
          <p:cNvSpPr>
            <a:spLocks noGrp="1"/>
          </p:cNvSpPr>
          <p:nvPr>
            <p:ph sz="quarter" idx="19" hasCustomPrompt="1"/>
          </p:nvPr>
        </p:nvSpPr>
        <p:spPr>
          <a:xfrm>
            <a:off x="6054923" y="1058400"/>
            <a:ext cx="2765227" cy="115298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2" name="Inhaltsplatzhalter 7"/>
          <p:cNvSpPr>
            <a:spLocks noGrp="1"/>
          </p:cNvSpPr>
          <p:nvPr>
            <p:ph sz="quarter" idx="20" hasCustomPrompt="1"/>
          </p:nvPr>
        </p:nvSpPr>
        <p:spPr>
          <a:xfrm>
            <a:off x="6054923" y="2290490"/>
            <a:ext cx="2765227" cy="1144859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3" name="Inhaltsplatzhalter 7"/>
          <p:cNvSpPr>
            <a:spLocks noGrp="1"/>
          </p:cNvSpPr>
          <p:nvPr>
            <p:ph sz="quarter" idx="21" hasCustomPrompt="1"/>
          </p:nvPr>
        </p:nvSpPr>
        <p:spPr>
          <a:xfrm>
            <a:off x="6054923" y="3514627"/>
            <a:ext cx="2765227" cy="118119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9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24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262814718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_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 userDrawn="1"/>
        </p:nvSpPr>
        <p:spPr>
          <a:xfrm>
            <a:off x="3178" y="2382"/>
            <a:ext cx="9140822" cy="5141118"/>
          </a:xfrm>
          <a:prstGeom prst="rect">
            <a:avLst/>
          </a:prstGeom>
          <a:solidFill>
            <a:srgbClr val="0066A9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031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Inhaltsplatzhalter 2"/>
          <p:cNvSpPr>
            <a:spLocks noGrp="1"/>
          </p:cNvSpPr>
          <p:nvPr>
            <p:ph idx="1" hasCustomPrompt="1"/>
          </p:nvPr>
        </p:nvSpPr>
        <p:spPr>
          <a:xfrm>
            <a:off x="2836528" y="2130720"/>
            <a:ext cx="3565178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600" b="1" cap="small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AT" noProof="0" dirty="0"/>
              <a:t>Titel Vorname Name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3" hasCustomPrompt="1"/>
          </p:nvPr>
        </p:nvSpPr>
        <p:spPr>
          <a:xfrm>
            <a:off x="4283967" y="2511391"/>
            <a:ext cx="2117737" cy="307777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>
              <a:defRPr sz="1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DW</a:t>
            </a:r>
          </a:p>
        </p:txBody>
      </p:sp>
      <p:sp>
        <p:nvSpPr>
          <p:cNvPr id="12" name="Textfeld 11"/>
          <p:cNvSpPr txBox="1"/>
          <p:nvPr userDrawn="1"/>
        </p:nvSpPr>
        <p:spPr>
          <a:xfrm>
            <a:off x="3329070" y="2511391"/>
            <a:ext cx="911613" cy="3077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+43 1 24724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Inhaltsplatzhalter 2"/>
          <p:cNvSpPr>
            <a:spLocks noGrp="1"/>
          </p:cNvSpPr>
          <p:nvPr>
            <p:ph idx="14" hasCustomPrompt="1"/>
          </p:nvPr>
        </p:nvSpPr>
        <p:spPr>
          <a:xfrm>
            <a:off x="3329071" y="2853637"/>
            <a:ext cx="3072634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1600" b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vorname.nachname@e-control.at</a:t>
            </a:r>
          </a:p>
        </p:txBody>
      </p:sp>
      <p:sp>
        <p:nvSpPr>
          <p:cNvPr id="18" name="Textfeld 17"/>
          <p:cNvSpPr txBox="1"/>
          <p:nvPr userDrawn="1"/>
        </p:nvSpPr>
        <p:spPr>
          <a:xfrm>
            <a:off x="3329075" y="3205304"/>
            <a:ext cx="3072632" cy="3077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www.e-control.at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Rechteck 18"/>
          <p:cNvSpPr/>
          <p:nvPr userDrawn="1"/>
        </p:nvSpPr>
        <p:spPr>
          <a:xfrm>
            <a:off x="2757091" y="2480613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sz="1800" dirty="0">
                <a:solidFill>
                  <a:schemeClr val="bg1"/>
                </a:solidFill>
                <a:sym typeface="Wingdings 2" pitchFamily="18" charset="2"/>
              </a:rPr>
              <a:t>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0" name="Rechteck 19"/>
          <p:cNvSpPr/>
          <p:nvPr userDrawn="1"/>
        </p:nvSpPr>
        <p:spPr>
          <a:xfrm>
            <a:off x="2751480" y="2822859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ingdings" pitchFamily="2" charset="2"/>
              </a:rPr>
              <a:t>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1" name="Rechteck 20"/>
          <p:cNvSpPr/>
          <p:nvPr userDrawn="1"/>
        </p:nvSpPr>
        <p:spPr>
          <a:xfrm>
            <a:off x="2766709" y="3174526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ebdings" pitchFamily="18" charset="2"/>
              </a:rPr>
              <a:t>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200" y="273600"/>
            <a:ext cx="1642756" cy="432000"/>
          </a:xfrm>
          <a:prstGeom prst="rect">
            <a:avLst/>
          </a:prstGeom>
        </p:spPr>
      </p:pic>
      <p:sp>
        <p:nvSpPr>
          <p:cNvPr id="2" name="Datumsplatzhalter 1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3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3096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382067883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  <p15:guide id="4" pos="5556">
          <p15:clr>
            <a:srgbClr val="FBAE40"/>
          </p15:clr>
        </p15:guide>
        <p15:guide id="5" orient="horz" pos="690">
          <p15:clr>
            <a:srgbClr val="FBAE40"/>
          </p15:clr>
        </p15:guide>
        <p15:guide id="6" orient="horz" pos="295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_DE_mul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 userDrawn="1"/>
        </p:nvSpPr>
        <p:spPr>
          <a:xfrm>
            <a:off x="3178" y="2382"/>
            <a:ext cx="9140822" cy="5141118"/>
          </a:xfrm>
          <a:prstGeom prst="rect">
            <a:avLst/>
          </a:prstGeom>
          <a:solidFill>
            <a:srgbClr val="0066A9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93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200" y="273600"/>
            <a:ext cx="1642756" cy="432000"/>
          </a:xfrm>
          <a:prstGeom prst="rect">
            <a:avLst/>
          </a:prstGeom>
        </p:spPr>
      </p:pic>
      <p:sp>
        <p:nvSpPr>
          <p:cNvPr id="2" name="Datumsplatzhalter 1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9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3096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Kontakt</a:t>
            </a:r>
          </a:p>
        </p:txBody>
      </p:sp>
      <p:sp>
        <p:nvSpPr>
          <p:cNvPr id="50" name="Inhaltsplatzhalter 2"/>
          <p:cNvSpPr>
            <a:spLocks noGrp="1"/>
          </p:cNvSpPr>
          <p:nvPr>
            <p:ph idx="1" hasCustomPrompt="1"/>
          </p:nvPr>
        </p:nvSpPr>
        <p:spPr>
          <a:xfrm>
            <a:off x="663072" y="1203598"/>
            <a:ext cx="3565178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600" b="1" cap="small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AT" noProof="0" dirty="0"/>
              <a:t>Titel Vorname Name</a:t>
            </a:r>
          </a:p>
        </p:txBody>
      </p:sp>
      <p:sp>
        <p:nvSpPr>
          <p:cNvPr id="51" name="Inhaltsplatzhalter 2"/>
          <p:cNvSpPr>
            <a:spLocks noGrp="1"/>
          </p:cNvSpPr>
          <p:nvPr>
            <p:ph idx="13" hasCustomPrompt="1"/>
          </p:nvPr>
        </p:nvSpPr>
        <p:spPr>
          <a:xfrm>
            <a:off x="2123727" y="1584269"/>
            <a:ext cx="2104521" cy="307777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>
              <a:defRPr sz="1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DW</a:t>
            </a:r>
          </a:p>
        </p:txBody>
      </p:sp>
      <p:sp>
        <p:nvSpPr>
          <p:cNvPr id="52" name="Textfeld 51"/>
          <p:cNvSpPr txBox="1"/>
          <p:nvPr userDrawn="1"/>
        </p:nvSpPr>
        <p:spPr>
          <a:xfrm>
            <a:off x="1155614" y="1584269"/>
            <a:ext cx="911613" cy="3077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+43 1 24724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53" name="Inhaltsplatzhalter 2"/>
          <p:cNvSpPr>
            <a:spLocks noGrp="1"/>
          </p:cNvSpPr>
          <p:nvPr>
            <p:ph idx="14" hasCustomPrompt="1"/>
          </p:nvPr>
        </p:nvSpPr>
        <p:spPr>
          <a:xfrm>
            <a:off x="1155615" y="1926515"/>
            <a:ext cx="3072634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1600" b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vorname.nachname@e-control.at</a:t>
            </a:r>
          </a:p>
        </p:txBody>
      </p:sp>
      <p:sp>
        <p:nvSpPr>
          <p:cNvPr id="54" name="Textfeld 53"/>
          <p:cNvSpPr txBox="1"/>
          <p:nvPr userDrawn="1"/>
        </p:nvSpPr>
        <p:spPr>
          <a:xfrm>
            <a:off x="1155619" y="2278182"/>
            <a:ext cx="3072632" cy="3077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www.e-control.at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55" name="Rechteck 54"/>
          <p:cNvSpPr/>
          <p:nvPr userDrawn="1"/>
        </p:nvSpPr>
        <p:spPr>
          <a:xfrm>
            <a:off x="583635" y="1553491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sz="1800" dirty="0">
                <a:solidFill>
                  <a:schemeClr val="bg1"/>
                </a:solidFill>
                <a:sym typeface="Wingdings 2" pitchFamily="18" charset="2"/>
              </a:rPr>
              <a:t>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6" name="Rechteck 55"/>
          <p:cNvSpPr/>
          <p:nvPr userDrawn="1"/>
        </p:nvSpPr>
        <p:spPr>
          <a:xfrm>
            <a:off x="578024" y="1895737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ingdings" pitchFamily="2" charset="2"/>
              </a:rPr>
              <a:t>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7" name="Rechteck 56"/>
          <p:cNvSpPr/>
          <p:nvPr userDrawn="1"/>
        </p:nvSpPr>
        <p:spPr>
          <a:xfrm>
            <a:off x="593253" y="224740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ebdings" pitchFamily="18" charset="2"/>
              </a:rPr>
              <a:t>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8" name="Inhaltsplatzhalter 2"/>
          <p:cNvSpPr>
            <a:spLocks noGrp="1"/>
          </p:cNvSpPr>
          <p:nvPr>
            <p:ph idx="27" hasCustomPrompt="1"/>
          </p:nvPr>
        </p:nvSpPr>
        <p:spPr>
          <a:xfrm>
            <a:off x="661294" y="3069252"/>
            <a:ext cx="3565178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600" b="1" cap="small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AT" noProof="0" dirty="0"/>
              <a:t>Titel Vorname Name</a:t>
            </a:r>
          </a:p>
        </p:txBody>
      </p:sp>
      <p:sp>
        <p:nvSpPr>
          <p:cNvPr id="59" name="Inhaltsplatzhalter 2"/>
          <p:cNvSpPr>
            <a:spLocks noGrp="1"/>
          </p:cNvSpPr>
          <p:nvPr>
            <p:ph idx="28" hasCustomPrompt="1"/>
          </p:nvPr>
        </p:nvSpPr>
        <p:spPr>
          <a:xfrm>
            <a:off x="2123727" y="3449923"/>
            <a:ext cx="2102744" cy="307777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>
              <a:defRPr sz="1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DW</a:t>
            </a:r>
          </a:p>
        </p:txBody>
      </p:sp>
      <p:sp>
        <p:nvSpPr>
          <p:cNvPr id="60" name="Textfeld 59"/>
          <p:cNvSpPr txBox="1"/>
          <p:nvPr userDrawn="1"/>
        </p:nvSpPr>
        <p:spPr>
          <a:xfrm>
            <a:off x="1153836" y="3449923"/>
            <a:ext cx="911613" cy="3077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+43 1 24724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1" name="Inhaltsplatzhalter 2"/>
          <p:cNvSpPr>
            <a:spLocks noGrp="1"/>
          </p:cNvSpPr>
          <p:nvPr>
            <p:ph idx="29" hasCustomPrompt="1"/>
          </p:nvPr>
        </p:nvSpPr>
        <p:spPr>
          <a:xfrm>
            <a:off x="1153837" y="3792169"/>
            <a:ext cx="3072634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1600" b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vorname.nachname@e-control.at</a:t>
            </a:r>
          </a:p>
        </p:txBody>
      </p:sp>
      <p:sp>
        <p:nvSpPr>
          <p:cNvPr id="62" name="Textfeld 61"/>
          <p:cNvSpPr txBox="1"/>
          <p:nvPr userDrawn="1"/>
        </p:nvSpPr>
        <p:spPr>
          <a:xfrm>
            <a:off x="1153841" y="4143836"/>
            <a:ext cx="3072632" cy="3077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www.e-control.at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3" name="Rechteck 62"/>
          <p:cNvSpPr/>
          <p:nvPr userDrawn="1"/>
        </p:nvSpPr>
        <p:spPr>
          <a:xfrm>
            <a:off x="581857" y="3419145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sz="1800" dirty="0">
                <a:solidFill>
                  <a:schemeClr val="bg1"/>
                </a:solidFill>
                <a:sym typeface="Wingdings 2" pitchFamily="18" charset="2"/>
              </a:rPr>
              <a:t>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64" name="Rechteck 63"/>
          <p:cNvSpPr/>
          <p:nvPr userDrawn="1"/>
        </p:nvSpPr>
        <p:spPr>
          <a:xfrm>
            <a:off x="576246" y="3761391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ingdings" pitchFamily="2" charset="2"/>
              </a:rPr>
              <a:t>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65" name="Rechteck 64"/>
          <p:cNvSpPr/>
          <p:nvPr userDrawn="1"/>
        </p:nvSpPr>
        <p:spPr>
          <a:xfrm>
            <a:off x="591475" y="4113058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ebdings" pitchFamily="18" charset="2"/>
              </a:rPr>
              <a:t>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66" name="Inhaltsplatzhalter 2"/>
          <p:cNvSpPr>
            <a:spLocks noGrp="1"/>
          </p:cNvSpPr>
          <p:nvPr>
            <p:ph idx="30" hasCustomPrompt="1"/>
          </p:nvPr>
        </p:nvSpPr>
        <p:spPr>
          <a:xfrm>
            <a:off x="4909988" y="1203598"/>
            <a:ext cx="3565178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600" b="1" cap="small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AT" noProof="0" dirty="0"/>
              <a:t>Titel Vorname Name</a:t>
            </a:r>
          </a:p>
        </p:txBody>
      </p:sp>
      <p:sp>
        <p:nvSpPr>
          <p:cNvPr id="67" name="Inhaltsplatzhalter 2"/>
          <p:cNvSpPr>
            <a:spLocks noGrp="1"/>
          </p:cNvSpPr>
          <p:nvPr>
            <p:ph idx="31" hasCustomPrompt="1"/>
          </p:nvPr>
        </p:nvSpPr>
        <p:spPr>
          <a:xfrm>
            <a:off x="6372199" y="1584269"/>
            <a:ext cx="2102965" cy="307777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>
              <a:defRPr sz="1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DW</a:t>
            </a:r>
          </a:p>
        </p:txBody>
      </p:sp>
      <p:sp>
        <p:nvSpPr>
          <p:cNvPr id="68" name="Textfeld 67"/>
          <p:cNvSpPr txBox="1"/>
          <p:nvPr userDrawn="1"/>
        </p:nvSpPr>
        <p:spPr>
          <a:xfrm>
            <a:off x="5402530" y="1584269"/>
            <a:ext cx="911613" cy="3077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+43 1 24724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9" name="Inhaltsplatzhalter 2"/>
          <p:cNvSpPr>
            <a:spLocks noGrp="1"/>
          </p:cNvSpPr>
          <p:nvPr>
            <p:ph idx="32" hasCustomPrompt="1"/>
          </p:nvPr>
        </p:nvSpPr>
        <p:spPr>
          <a:xfrm>
            <a:off x="5402531" y="1926515"/>
            <a:ext cx="3072634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1600" b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vorname.nachname@e-control.at</a:t>
            </a:r>
          </a:p>
        </p:txBody>
      </p:sp>
      <p:sp>
        <p:nvSpPr>
          <p:cNvPr id="70" name="Textfeld 69"/>
          <p:cNvSpPr txBox="1"/>
          <p:nvPr userDrawn="1"/>
        </p:nvSpPr>
        <p:spPr>
          <a:xfrm>
            <a:off x="5402535" y="2278182"/>
            <a:ext cx="3072632" cy="3077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www.e-control.at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71" name="Rechteck 70"/>
          <p:cNvSpPr/>
          <p:nvPr userDrawn="1"/>
        </p:nvSpPr>
        <p:spPr>
          <a:xfrm>
            <a:off x="4830551" y="1553491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sz="1800" dirty="0">
                <a:solidFill>
                  <a:schemeClr val="bg1"/>
                </a:solidFill>
                <a:sym typeface="Wingdings 2" pitchFamily="18" charset="2"/>
              </a:rPr>
              <a:t>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72" name="Rechteck 71"/>
          <p:cNvSpPr/>
          <p:nvPr userDrawn="1"/>
        </p:nvSpPr>
        <p:spPr>
          <a:xfrm>
            <a:off x="4824940" y="1895737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ingdings" pitchFamily="2" charset="2"/>
              </a:rPr>
              <a:t>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73" name="Rechteck 72"/>
          <p:cNvSpPr/>
          <p:nvPr userDrawn="1"/>
        </p:nvSpPr>
        <p:spPr>
          <a:xfrm>
            <a:off x="4840169" y="224740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ebdings" pitchFamily="18" charset="2"/>
              </a:rPr>
              <a:t>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74" name="Inhaltsplatzhalter 2"/>
          <p:cNvSpPr>
            <a:spLocks noGrp="1"/>
          </p:cNvSpPr>
          <p:nvPr>
            <p:ph idx="33" hasCustomPrompt="1"/>
          </p:nvPr>
        </p:nvSpPr>
        <p:spPr>
          <a:xfrm>
            <a:off x="4908210" y="3069252"/>
            <a:ext cx="3565178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600" b="1" cap="small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AT" noProof="0" dirty="0"/>
              <a:t>Titel Vorname Name</a:t>
            </a:r>
          </a:p>
        </p:txBody>
      </p:sp>
      <p:sp>
        <p:nvSpPr>
          <p:cNvPr id="75" name="Inhaltsplatzhalter 2"/>
          <p:cNvSpPr>
            <a:spLocks noGrp="1"/>
          </p:cNvSpPr>
          <p:nvPr>
            <p:ph idx="34" hasCustomPrompt="1"/>
          </p:nvPr>
        </p:nvSpPr>
        <p:spPr>
          <a:xfrm>
            <a:off x="6372199" y="3449923"/>
            <a:ext cx="2101188" cy="307777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>
              <a:defRPr sz="1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DW</a:t>
            </a:r>
          </a:p>
        </p:txBody>
      </p:sp>
      <p:sp>
        <p:nvSpPr>
          <p:cNvPr id="76" name="Textfeld 75"/>
          <p:cNvSpPr txBox="1"/>
          <p:nvPr userDrawn="1"/>
        </p:nvSpPr>
        <p:spPr>
          <a:xfrm>
            <a:off x="5400752" y="3449923"/>
            <a:ext cx="911613" cy="3077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+43 1 24724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77" name="Inhaltsplatzhalter 2"/>
          <p:cNvSpPr>
            <a:spLocks noGrp="1"/>
          </p:cNvSpPr>
          <p:nvPr>
            <p:ph idx="35" hasCustomPrompt="1"/>
          </p:nvPr>
        </p:nvSpPr>
        <p:spPr>
          <a:xfrm>
            <a:off x="5400753" y="3792169"/>
            <a:ext cx="3072634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1600" b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vorname.nachname@e-control.at</a:t>
            </a:r>
          </a:p>
        </p:txBody>
      </p:sp>
      <p:sp>
        <p:nvSpPr>
          <p:cNvPr id="78" name="Textfeld 77"/>
          <p:cNvSpPr txBox="1"/>
          <p:nvPr userDrawn="1"/>
        </p:nvSpPr>
        <p:spPr>
          <a:xfrm>
            <a:off x="5400757" y="4143836"/>
            <a:ext cx="3072632" cy="3077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www.e-control.at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79" name="Rechteck 78"/>
          <p:cNvSpPr/>
          <p:nvPr userDrawn="1"/>
        </p:nvSpPr>
        <p:spPr>
          <a:xfrm>
            <a:off x="4828773" y="3419145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sz="1800" dirty="0">
                <a:solidFill>
                  <a:schemeClr val="bg1"/>
                </a:solidFill>
                <a:sym typeface="Wingdings 2" pitchFamily="18" charset="2"/>
              </a:rPr>
              <a:t>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80" name="Rechteck 79"/>
          <p:cNvSpPr/>
          <p:nvPr userDrawn="1"/>
        </p:nvSpPr>
        <p:spPr>
          <a:xfrm>
            <a:off x="4823162" y="3761391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ingdings" pitchFamily="2" charset="2"/>
              </a:rPr>
              <a:t>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81" name="Rechteck 80"/>
          <p:cNvSpPr/>
          <p:nvPr userDrawn="1"/>
        </p:nvSpPr>
        <p:spPr>
          <a:xfrm>
            <a:off x="4838391" y="4113058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ebdings" pitchFamily="18" charset="2"/>
              </a:rPr>
              <a:t>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66620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  <p15:guide id="4" pos="5556">
          <p15:clr>
            <a:srgbClr val="FBAE40"/>
          </p15:clr>
        </p15:guide>
        <p15:guide id="5" orient="horz" pos="690">
          <p15:clr>
            <a:srgbClr val="FBAE40"/>
          </p15:clr>
        </p15:guide>
        <p15:guide id="6" orient="horz" pos="2958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aver - Ende - 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66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/>
          </a:p>
        </p:txBody>
      </p:sp>
      <p:sp>
        <p:nvSpPr>
          <p:cNvPr id="2" name="Rechteck 1"/>
          <p:cNvSpPr/>
          <p:nvPr userDrawn="1"/>
        </p:nvSpPr>
        <p:spPr>
          <a:xfrm>
            <a:off x="2286000" y="2448056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E-Control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Rudolfsplatz</a:t>
            </a: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13a, 1010 Wien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Tel.: +43 1 24 7 24-0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Fax: +43 1 247 24-900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E-Mail: office@e-control.at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www.e-control.at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Twitter: www.twitter.com/energiecontrol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Facebook: www.facebook.com/energie.control</a:t>
            </a:r>
          </a:p>
        </p:txBody>
      </p:sp>
      <p:sp>
        <p:nvSpPr>
          <p:cNvPr id="9" name="Rechteck 8"/>
          <p:cNvSpPr/>
          <p:nvPr userDrawn="1"/>
        </p:nvSpPr>
        <p:spPr>
          <a:xfrm>
            <a:off x="1295636" y="1293817"/>
            <a:ext cx="65527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Demi" panose="020B0703020102020204" pitchFamily="34" charset="0"/>
                <a:ea typeface="+mn-ea"/>
                <a:cs typeface="Arial" panose="020B0604020202020204" pitchFamily="34" charset="0"/>
              </a:rPr>
              <a:t>Unsere Energie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t>gehört der Zukunft.</a:t>
            </a:r>
          </a:p>
        </p:txBody>
      </p:sp>
    </p:spTree>
    <p:extLst>
      <p:ext uri="{BB962C8B-B14F-4D97-AF65-F5344CB8AC3E}">
        <p14:creationId xmlns:p14="http://schemas.microsoft.com/office/powerpoint/2010/main" val="206705608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  <p15:guide id="4" pos="5556">
          <p15:clr>
            <a:srgbClr val="FBAE40"/>
          </p15:clr>
        </p15:guide>
        <p15:guide id="5" orient="horz" pos="3049">
          <p15:clr>
            <a:srgbClr val="FBAE40"/>
          </p15:clr>
        </p15:guide>
        <p15:guide id="6" orient="horz" pos="19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a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66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813" y="1888235"/>
            <a:ext cx="5198375" cy="1367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6574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  <p15:guide id="4" pos="5556">
          <p15:clr>
            <a:srgbClr val="FBAE40"/>
          </p15:clr>
        </p15:guide>
        <p15:guide id="5" orient="horz" pos="3049">
          <p15:clr>
            <a:srgbClr val="FBAE40"/>
          </p15:clr>
        </p15:guide>
        <p15:guide id="6" orient="horz" pos="19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er - G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993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7895" y="3115604"/>
            <a:ext cx="6488210" cy="13193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600">
                <a:solidFill>
                  <a:srgbClr val="0066A9"/>
                </a:solidFill>
              </a:defRPr>
            </a:lvl1pPr>
          </a:lstStyle>
          <a:p>
            <a:pPr lvl="0"/>
            <a:r>
              <a:rPr lang="de-DE" altLang="de-DE" noProof="0"/>
              <a:t>Master-Untertitelformat bearbeiten</a:t>
            </a:r>
            <a:endParaRPr lang="de-AT" altLang="de-DE" noProof="0" dirty="0"/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994" y="1239602"/>
            <a:ext cx="1006012" cy="16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63032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er - Ö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313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7895" y="3115604"/>
            <a:ext cx="6488210" cy="13193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600">
                <a:solidFill>
                  <a:srgbClr val="0066A9"/>
                </a:solidFill>
              </a:defRPr>
            </a:lvl1pPr>
          </a:lstStyle>
          <a:p>
            <a:pPr lvl="0"/>
            <a:r>
              <a:rPr lang="de-DE" altLang="de-DE" noProof="0"/>
              <a:t>Master-Untertitelformat bearbeiten</a:t>
            </a:r>
            <a:endParaRPr lang="de-AT" altLang="de-DE" noProof="0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146" y="1239602"/>
            <a:ext cx="907709" cy="16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47053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er - Str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37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7895" y="3115604"/>
            <a:ext cx="6488210" cy="13193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600">
                <a:solidFill>
                  <a:srgbClr val="0066A9"/>
                </a:solidFill>
              </a:defRPr>
            </a:lvl1pPr>
          </a:lstStyle>
          <a:p>
            <a:pPr lvl="0"/>
            <a:r>
              <a:rPr lang="de-DE" altLang="de-DE" noProof="0"/>
              <a:t>Master-Untertitelformat bearbeiten</a:t>
            </a:r>
            <a:endParaRPr lang="de-AT" altLang="de-DE" noProof="0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4000" y="1239786"/>
            <a:ext cx="1656000" cy="16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5676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er - Rec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5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7895" y="3115604"/>
            <a:ext cx="6488210" cy="13193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600">
                <a:solidFill>
                  <a:srgbClr val="0066A9"/>
                </a:solidFill>
              </a:defRPr>
            </a:lvl1pPr>
          </a:lstStyle>
          <a:p>
            <a:pPr lvl="0"/>
            <a:r>
              <a:rPr lang="de-DE" altLang="de-DE" noProof="0"/>
              <a:t>Master-Untertitelformat bearbeiten</a:t>
            </a:r>
            <a:endParaRPr lang="de-AT" altLang="de-DE" noProof="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B6FAA0BD-19A2-4CD2-890E-434FB4143F68}"/>
              </a:ext>
            </a:extLst>
          </p:cNvPr>
          <p:cNvSpPr/>
          <p:nvPr userDrawn="1"/>
        </p:nvSpPr>
        <p:spPr>
          <a:xfrm>
            <a:off x="4044378" y="749167"/>
            <a:ext cx="1055246" cy="2169825"/>
          </a:xfrm>
          <a:prstGeom prst="rect">
            <a:avLst/>
          </a:prstGeom>
          <a:noFill/>
        </p:spPr>
        <p:txBody>
          <a:bodyPr wrap="none" lIns="90000" tIns="45720" rIns="91440" bIns="45720">
            <a:spAutoFit/>
          </a:bodyPr>
          <a:lstStyle/>
          <a:p>
            <a:pPr algn="ctr"/>
            <a:r>
              <a:rPr lang="de-DE" sz="13500" b="1" cap="none" spc="50" dirty="0">
                <a:ln w="9525" cmpd="sng">
                  <a:noFill/>
                  <a:prstDash val="solid"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</a:p>
        </p:txBody>
      </p:sp>
    </p:spTree>
    <p:extLst>
      <p:ext uri="{BB962C8B-B14F-4D97-AF65-F5344CB8AC3E}">
        <p14:creationId xmlns:p14="http://schemas.microsoft.com/office/powerpoint/2010/main" val="370689323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049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r>
              <a:rPr lang="de-DE" sz="2600" noProof="0" dirty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2661139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1-zeiliger Titel -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070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3096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lnSpc>
                <a:spcPct val="90000"/>
              </a:lnSpc>
              <a:defRPr sz="2600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9460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014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lnSpc>
                <a:spcPct val="100000"/>
              </a:lnSpc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AT" noProof="0" dirty="0"/>
              <a:t>Muster-Untertitel / Take </a:t>
            </a:r>
            <a:r>
              <a:rPr lang="de-AT" noProof="0" dirty="0" err="1"/>
              <a:t>home</a:t>
            </a:r>
            <a:r>
              <a:rPr lang="de-AT" noProof="0" dirty="0"/>
              <a:t> </a:t>
            </a:r>
            <a:r>
              <a:rPr lang="de-AT" noProof="0" dirty="0" err="1"/>
              <a:t>message</a:t>
            </a:r>
            <a:r>
              <a:rPr lang="de-AT" noProof="0" dirty="0"/>
              <a:t> (1-2 zeilig)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71812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ags" Target="../tags/tag2.xml"/><Relationship Id="rId30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0" y="2381"/>
            <a:ext cx="9144000" cy="972000"/>
          </a:xfrm>
          <a:prstGeom prst="rect">
            <a:avLst/>
          </a:prstGeom>
          <a:solidFill>
            <a:srgbClr val="0066A9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27"/>
            </p:custDataLst>
            <p:extLst/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43" name="think-cell Folie" r:id="rId28" imgW="270" imgH="270" progId="TCLayout.ActiveDocument.1">
                  <p:embed/>
                </p:oleObj>
              </mc:Choice>
              <mc:Fallback>
                <p:oleObj name="think-cell Folie" r:id="rId28" imgW="270" imgH="270" progId="TCLayout.ActiveDocument.1">
                  <p:embed/>
                  <p:pic>
                    <p:nvPicPr>
                      <p:cNvPr id="7" name="Objekt 6" hidden="1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umsplatzhalter 2"/>
          <p:cNvSpPr>
            <a:spLocks noGrp="1"/>
          </p:cNvSpPr>
          <p:nvPr>
            <p:ph type="dt" sz="half" idx="2"/>
          </p:nvPr>
        </p:nvSpPr>
        <p:spPr>
          <a:xfrm>
            <a:off x="323850" y="4769165"/>
            <a:ext cx="108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r>
              <a:rPr lang="de-AT" noProof="0" dirty="0"/>
              <a:t>DD. MMMMMMM 2018</a:t>
            </a:r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3"/>
          </p:nvPr>
        </p:nvSpPr>
        <p:spPr>
          <a:xfrm>
            <a:off x="2052000" y="4769165"/>
            <a:ext cx="504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de-AT" noProof="0" dirty="0"/>
              <a:t>(Name Veranstaltung / Vortragstitel)</a:t>
            </a:r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4"/>
          </p:nvPr>
        </p:nvSpPr>
        <p:spPr>
          <a:xfrm>
            <a:off x="7740352" y="4769165"/>
            <a:ext cx="108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200" y="272381"/>
            <a:ext cx="1642756" cy="432000"/>
          </a:xfrm>
          <a:prstGeom prst="rect">
            <a:avLst/>
          </a:prstGeom>
        </p:spPr>
      </p:pic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323850" y="1059801"/>
            <a:ext cx="8490106" cy="363602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3835717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1" r:id="rId2"/>
    <p:sldLayoutId id="2147483765" r:id="rId3"/>
    <p:sldLayoutId id="2147483732" r:id="rId4"/>
    <p:sldLayoutId id="2147483733" r:id="rId5"/>
    <p:sldLayoutId id="2147483770" r:id="rId6"/>
    <p:sldLayoutId id="2147483768" r:id="rId7"/>
    <p:sldLayoutId id="2147483769" r:id="rId8"/>
    <p:sldLayoutId id="2147483766" r:id="rId9"/>
    <p:sldLayoutId id="2147483739" r:id="rId10"/>
    <p:sldLayoutId id="2147483740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  <p:sldLayoutId id="2147483748" r:id="rId18"/>
    <p:sldLayoutId id="2147483749" r:id="rId19"/>
    <p:sldLayoutId id="2147483750" r:id="rId20"/>
    <p:sldLayoutId id="2147483767" r:id="rId21"/>
    <p:sldLayoutId id="2147483752" r:id="rId22"/>
    <p:sldLayoutId id="2147483755" r:id="rId23"/>
    <p:sldLayoutId id="2147483757" r:id="rId2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spcBef>
          <a:spcPts val="500"/>
        </a:spcBef>
        <a:buFont typeface="Arial" pitchFamily="34" charset="0"/>
        <a:buNone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1pPr>
      <a:lvl2pPr marL="268288" indent="-268288" algn="l" defTabSz="914400" rtl="0" eaLnBrk="1" latinLnBrk="0" hangingPunct="1">
        <a:spcBef>
          <a:spcPts val="500"/>
        </a:spcBef>
        <a:buClr>
          <a:srgbClr val="0066A9"/>
        </a:buClr>
        <a:buFont typeface="Arial" panose="020B0604020202020204" pitchFamily="34" charset="0"/>
        <a:buChar char="&gt;"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2pPr>
      <a:lvl3pPr marL="536575" indent="-268288" algn="l" defTabSz="914400" rtl="0" eaLnBrk="1" latinLnBrk="0" hangingPunct="1">
        <a:spcBef>
          <a:spcPts val="400"/>
        </a:spcBef>
        <a:buClr>
          <a:srgbClr val="0066A9"/>
        </a:buClr>
        <a:buFont typeface="Wingdings" panose="05000000000000000000" pitchFamily="2" charset="2"/>
        <a:buChar char=""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3pPr>
      <a:lvl4pPr marL="720725" indent="-273050" algn="l" defTabSz="914400" rtl="0" eaLnBrk="1" latinLnBrk="0" hangingPunct="1">
        <a:spcBef>
          <a:spcPts val="4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4pPr>
      <a:lvl5pPr marL="896938" indent="-269875" algn="l" defTabSz="914400" rtl="0" eaLnBrk="1" latinLnBrk="0" hangingPunct="1">
        <a:spcBef>
          <a:spcPts val="4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801" userDrawn="1">
          <p15:clr>
            <a:srgbClr val="F26B43"/>
          </p15:clr>
        </p15:guide>
        <p15:guide id="2" pos="5556">
          <p15:clr>
            <a:srgbClr val="F26B43"/>
          </p15:clr>
        </p15:guide>
        <p15:guide id="4" pos="2880">
          <p15:clr>
            <a:srgbClr val="F26B43"/>
          </p15:clr>
        </p15:guide>
        <p15:guide id="5" orient="horz" pos="2958">
          <p15:clr>
            <a:srgbClr val="F26B43"/>
          </p15:clr>
        </p15:guide>
        <p15:guide id="6" orient="horz" pos="667" userDrawn="1">
          <p15:clr>
            <a:srgbClr val="F26B43"/>
          </p15:clr>
        </p15:guide>
        <p15:guide id="7" pos="204">
          <p15:clr>
            <a:srgbClr val="F26B43"/>
          </p15:clr>
        </p15:guide>
        <p15:guide id="8" pos="1950">
          <p15:clr>
            <a:srgbClr val="F26B43"/>
          </p15:clr>
        </p15:guide>
        <p15:guide id="9" pos="3810">
          <p15:clr>
            <a:srgbClr val="F26B43"/>
          </p15:clr>
        </p15:guide>
        <p15:guide id="10" pos="1995">
          <p15:clr>
            <a:srgbClr val="F26B43"/>
          </p15:clr>
        </p15:guide>
        <p15:guide id="11" pos="3765">
          <p15:clr>
            <a:srgbClr val="F26B43"/>
          </p15:clr>
        </p15:guide>
        <p15:guide id="12" orient="horz" pos="1439" userDrawn="1">
          <p15:clr>
            <a:srgbClr val="F26B43"/>
          </p15:clr>
        </p15:guide>
        <p15:guide id="13" orient="horz" pos="2210" userDrawn="1">
          <p15:clr>
            <a:srgbClr val="F26B43"/>
          </p15:clr>
        </p15:guide>
        <p15:guide id="14" orient="horz" pos="1393" userDrawn="1">
          <p15:clr>
            <a:srgbClr val="F26B43"/>
          </p15:clr>
        </p15:guide>
        <p15:guide id="16" orient="horz" pos="21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05.11.2018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/>
              <a:t>Weiterentwicklung des Bilanzierungsmodells </a:t>
            </a:r>
            <a:br>
              <a:rPr lang="de-DE" b="1" dirty="0"/>
            </a:br>
            <a:r>
              <a:rPr lang="de-DE" b="1" dirty="0"/>
              <a:t>für den österreichischen Gasmarkt</a:t>
            </a:r>
            <a:br>
              <a:rPr lang="de-DE" b="1" dirty="0"/>
            </a:br>
            <a:r>
              <a:rPr lang="de-DE" b="1" i="1" dirty="0"/>
              <a:t>Stakeholderprozess</a:t>
            </a:r>
            <a:endParaRPr lang="de-DE" i="1" dirty="0"/>
          </a:p>
        </p:txBody>
      </p:sp>
      <p:sp>
        <p:nvSpPr>
          <p:cNvPr id="4" name="Untertitel 1">
            <a:extLst>
              <a:ext uri="{FF2B5EF4-FFF2-40B4-BE49-F238E27FC236}">
                <a16:creationId xmlns:a16="http://schemas.microsoft.com/office/drawing/2014/main" id="{E1BCB94B-05C8-4098-B775-5401940E20E1}"/>
              </a:ext>
            </a:extLst>
          </p:cNvPr>
          <p:cNvSpPr txBox="1">
            <a:spLocks/>
          </p:cNvSpPr>
          <p:nvPr/>
        </p:nvSpPr>
        <p:spPr>
          <a:xfrm>
            <a:off x="107504" y="4068000"/>
            <a:ext cx="4680520" cy="77228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r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2000" kern="1200">
                <a:solidFill>
                  <a:schemeClr val="accent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342900" indent="0" algn="ctr" defTabSz="914400" rtl="0" eaLnBrk="1" latinLnBrk="0" hangingPunct="1">
              <a:spcBef>
                <a:spcPts val="500"/>
              </a:spcBef>
              <a:buClr>
                <a:srgbClr val="0066A9"/>
              </a:buClr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2pPr>
            <a:lvl3pPr marL="685800" indent="0" algn="ctr" defTabSz="914400" rtl="0" eaLnBrk="1" latinLnBrk="0" hangingPunct="1">
              <a:spcBef>
                <a:spcPts val="400"/>
              </a:spcBef>
              <a:buClr>
                <a:srgbClr val="0066A9"/>
              </a:buClr>
              <a:buFont typeface="Wingdings" panose="05000000000000000000" pitchFamily="2" charset="2"/>
              <a:buNone/>
              <a:defRPr sz="135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3pPr>
            <a:lvl4pPr marL="1028700" indent="0" algn="ctr" defTabSz="914400" rtl="0" eaLnBrk="1" latinLnBrk="0" hangingPunct="1">
              <a:spcBef>
                <a:spcPts val="400"/>
              </a:spcBef>
              <a:buFont typeface="Symbol" panose="05050102010706020507" pitchFamily="18" charset="2"/>
              <a:buNone/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4pPr>
            <a:lvl5pPr marL="1371600" indent="0" algn="ctr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j-lt"/>
                <a:ea typeface="+mn-ea"/>
                <a:cs typeface="Arial" pitchFamily="34" charset="0"/>
              </a:defRPr>
            </a:lvl5pPr>
            <a:lvl6pPr marL="17145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dirty="0"/>
              <a:t>3. WS / Parameter des Bilanzierungsmodells</a:t>
            </a:r>
          </a:p>
        </p:txBody>
      </p:sp>
    </p:spTree>
    <p:extLst>
      <p:ext uri="{BB962C8B-B14F-4D97-AF65-F5344CB8AC3E}">
        <p14:creationId xmlns:p14="http://schemas.microsoft.com/office/powerpoint/2010/main" val="295568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323847" y="2209841"/>
            <a:ext cx="8496303" cy="281018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24000" y="339502"/>
            <a:ext cx="6660268" cy="360000"/>
          </a:xfrm>
        </p:spPr>
        <p:txBody>
          <a:bodyPr/>
          <a:lstStyle/>
          <a:p>
            <a:r>
              <a:rPr lang="de-DE" dirty="0"/>
              <a:t>Ausgestaltung Untertägiger Anreize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7027A8A-D0FB-4ED9-8A2C-EF0A4AA51053}"/>
              </a:ext>
            </a:extLst>
          </p:cNvPr>
          <p:cNvSpPr/>
          <p:nvPr/>
        </p:nvSpPr>
        <p:spPr>
          <a:xfrm>
            <a:off x="1907704" y="2067694"/>
            <a:ext cx="5328592" cy="1656184"/>
          </a:xfrm>
          <a:prstGeom prst="rect">
            <a:avLst/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ctr"/>
          <a:lstStyle/>
          <a:p>
            <a:pPr algn="ctr"/>
            <a:r>
              <a:rPr lang="de-DE" dirty="0">
                <a:solidFill>
                  <a:srgbClr val="0066A9"/>
                </a:solidFill>
              </a:rPr>
              <a:t>Präsentation AGGM</a:t>
            </a:r>
          </a:p>
        </p:txBody>
      </p:sp>
    </p:spTree>
    <p:extLst>
      <p:ext uri="{BB962C8B-B14F-4D97-AF65-F5344CB8AC3E}">
        <p14:creationId xmlns:p14="http://schemas.microsoft.com/office/powerpoint/2010/main" val="2974764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6" name="Rechteck: obere Ecken abgerundet 5"/>
          <p:cNvSpPr/>
          <p:nvPr/>
        </p:nvSpPr>
        <p:spPr>
          <a:xfrm rot="16200000">
            <a:off x="5984534" y="-462853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3. Fokus: Ausgestaltung Untertägiger Anreize</a:t>
            </a:r>
          </a:p>
        </p:txBody>
      </p:sp>
      <p:sp>
        <p:nvSpPr>
          <p:cNvPr id="7" name="Rechteck: obere Ecken abgerundet 6"/>
          <p:cNvSpPr/>
          <p:nvPr/>
        </p:nvSpPr>
        <p:spPr>
          <a:xfrm rot="16200000">
            <a:off x="5984534" y="-1022509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2. </a:t>
            </a:r>
            <a:r>
              <a:rPr lang="de-DE" dirty="0" err="1">
                <a:solidFill>
                  <a:schemeClr val="accent1"/>
                </a:solidFill>
              </a:rPr>
              <a:t>Recap</a:t>
            </a:r>
            <a:r>
              <a:rPr lang="de-DE" dirty="0">
                <a:solidFill>
                  <a:schemeClr val="accent1"/>
                </a:solidFill>
              </a:rPr>
              <a:t>: Helper/Causer-Mechanismus</a:t>
            </a:r>
          </a:p>
        </p:txBody>
      </p:sp>
      <p:sp>
        <p:nvSpPr>
          <p:cNvPr id="8" name="Rechteck: obere Ecken abgerundet 7"/>
          <p:cNvSpPr/>
          <p:nvPr/>
        </p:nvSpPr>
        <p:spPr>
          <a:xfrm rot="16200000">
            <a:off x="5984534" y="-1582165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1</a:t>
            </a:r>
            <a:r>
              <a:rPr lang="de-DE">
                <a:solidFill>
                  <a:schemeClr val="accent1"/>
                </a:solidFill>
              </a:rPr>
              <a:t>. Recap: Endverbraucherfahrpläne</a:t>
            </a:r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10" name="Rechteck: obere Ecken abgerundet 9"/>
          <p:cNvSpPr/>
          <p:nvPr/>
        </p:nvSpPr>
        <p:spPr>
          <a:xfrm rot="16200000">
            <a:off x="5984535" y="96802"/>
            <a:ext cx="374037" cy="5976937"/>
          </a:xfrm>
          <a:prstGeom prst="round2SameRect">
            <a:avLst>
              <a:gd name="adj1" fmla="val 17861"/>
              <a:gd name="adj2" fmla="val 0"/>
            </a:avLst>
          </a:prstGeom>
          <a:solidFill>
            <a:srgbClr val="0066A9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4. Allfälliges </a:t>
            </a:r>
            <a:r>
              <a:rPr lang="de-DE" b="1">
                <a:solidFill>
                  <a:schemeClr val="bg1"/>
                </a:solidFill>
              </a:rPr>
              <a:t>/ Ausblick</a:t>
            </a:r>
            <a:endParaRPr lang="de-DE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033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F1ED929-1558-4869-9A61-3E13F46DDCA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C338AB6B-54E0-4BD4-B5E9-5DA49F812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2844"/>
            <a:ext cx="6660268" cy="360000"/>
          </a:xfrm>
        </p:spPr>
        <p:txBody>
          <a:bodyPr/>
          <a:lstStyle/>
          <a:p>
            <a:r>
              <a:rPr lang="de-DE" dirty="0"/>
              <a:t>Nächste Schritte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02C39C3B-1E4F-431B-B39E-033637492B72}"/>
              </a:ext>
            </a:extLst>
          </p:cNvPr>
          <p:cNvSpPr/>
          <p:nvPr/>
        </p:nvSpPr>
        <p:spPr>
          <a:xfrm>
            <a:off x="179510" y="1461599"/>
            <a:ext cx="1584178" cy="532757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ctr"/>
          <a:lstStyle/>
          <a:p>
            <a:pPr algn="ctr"/>
            <a:r>
              <a:rPr lang="de-DE" sz="1200" i="1" dirty="0">
                <a:solidFill>
                  <a:schemeClr val="tx1"/>
                </a:solidFill>
              </a:rPr>
              <a:t>Status quo: Konsultationsdokument und dazu erhaltene Stellungnahmen</a:t>
            </a: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4C62AF29-47E2-4BB8-BC56-47C0EB550E41}"/>
              </a:ext>
            </a:extLst>
          </p:cNvPr>
          <p:cNvCxnSpPr>
            <a:cxnSpLocks/>
          </p:cNvCxnSpPr>
          <p:nvPr/>
        </p:nvCxnSpPr>
        <p:spPr>
          <a:xfrm flipH="1">
            <a:off x="8101913" y="2209784"/>
            <a:ext cx="0" cy="20162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5EDD12D4-8F41-47C9-9D93-07C5BDE888B8}"/>
              </a:ext>
            </a:extLst>
          </p:cNvPr>
          <p:cNvSpPr/>
          <p:nvPr/>
        </p:nvSpPr>
        <p:spPr>
          <a:xfrm>
            <a:off x="7292891" y="1459673"/>
            <a:ext cx="1584178" cy="532757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ctr"/>
          <a:lstStyle/>
          <a:p>
            <a:pPr algn="ctr"/>
            <a:r>
              <a:rPr lang="de-DE" sz="1200" i="1" dirty="0">
                <a:solidFill>
                  <a:schemeClr val="tx1"/>
                </a:solidFill>
              </a:rPr>
              <a:t>Zielsetzung:</a:t>
            </a:r>
            <a:br>
              <a:rPr lang="de-DE" sz="1200" i="1" dirty="0">
                <a:solidFill>
                  <a:schemeClr val="tx1"/>
                </a:solidFill>
              </a:rPr>
            </a:br>
            <a:r>
              <a:rPr lang="de-DE" sz="1200" i="1" dirty="0">
                <a:solidFill>
                  <a:schemeClr val="tx1"/>
                </a:solidFill>
              </a:rPr>
              <a:t>Abgestimmtes Gesamtkonzept</a:t>
            </a:r>
            <a:br>
              <a:rPr lang="de-DE" sz="1200" i="1" dirty="0">
                <a:solidFill>
                  <a:schemeClr val="tx1"/>
                </a:solidFill>
              </a:rPr>
            </a:br>
            <a:r>
              <a:rPr lang="de-DE" sz="1200" b="1" i="1" dirty="0">
                <a:solidFill>
                  <a:schemeClr val="tx1"/>
                </a:solidFill>
              </a:rPr>
              <a:t>Q1/Q2 2019</a:t>
            </a:r>
          </a:p>
        </p:txBody>
      </p:sp>
      <p:sp>
        <p:nvSpPr>
          <p:cNvPr id="18" name="Pfeil: nach rechts 17">
            <a:extLst>
              <a:ext uri="{FF2B5EF4-FFF2-40B4-BE49-F238E27FC236}">
                <a16:creationId xmlns:a16="http://schemas.microsoft.com/office/drawing/2014/main" id="{54C18D28-82AA-4AF4-A192-F863BFB335E6}"/>
              </a:ext>
            </a:extLst>
          </p:cNvPr>
          <p:cNvSpPr/>
          <p:nvPr/>
        </p:nvSpPr>
        <p:spPr>
          <a:xfrm>
            <a:off x="971599" y="2785848"/>
            <a:ext cx="7128793" cy="864096"/>
          </a:xfrm>
          <a:prstGeom prst="rightArrow">
            <a:avLst>
              <a:gd name="adj1" fmla="val 100000"/>
              <a:gd name="adj2" fmla="val 50000"/>
            </a:avLst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D5C553E8-D87F-4404-B192-86E23A4E88FC}"/>
              </a:ext>
            </a:extLst>
          </p:cNvPr>
          <p:cNvCxnSpPr>
            <a:cxnSpLocks/>
          </p:cNvCxnSpPr>
          <p:nvPr/>
        </p:nvCxnSpPr>
        <p:spPr>
          <a:xfrm flipH="1">
            <a:off x="971599" y="2211710"/>
            <a:ext cx="0" cy="20162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>
            <a:extLst>
              <a:ext uri="{FF2B5EF4-FFF2-40B4-BE49-F238E27FC236}">
                <a16:creationId xmlns:a16="http://schemas.microsoft.com/office/drawing/2014/main" id="{A12927DE-3E2A-47C1-8F28-BF18D5A2EF6B}"/>
              </a:ext>
            </a:extLst>
          </p:cNvPr>
          <p:cNvSpPr/>
          <p:nvPr/>
        </p:nvSpPr>
        <p:spPr>
          <a:xfrm>
            <a:off x="1331640" y="3105855"/>
            <a:ext cx="216024" cy="2160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185D184C-5F75-4458-8F0E-6EBF1FC65C92}"/>
              </a:ext>
            </a:extLst>
          </p:cNvPr>
          <p:cNvSpPr txBox="1"/>
          <p:nvPr/>
        </p:nvSpPr>
        <p:spPr>
          <a:xfrm>
            <a:off x="971510" y="3723878"/>
            <a:ext cx="914400" cy="428196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dirty="0"/>
              <a:t>Kick-Off</a:t>
            </a:r>
            <a:br>
              <a:rPr lang="de-DE" sz="1200" dirty="0"/>
            </a:br>
            <a:r>
              <a:rPr lang="de-DE" sz="1200" dirty="0"/>
              <a:t>Information</a:t>
            </a:r>
            <a:br>
              <a:rPr lang="de-DE" sz="1200" dirty="0"/>
            </a:br>
            <a:r>
              <a:rPr lang="de-DE" sz="1200" dirty="0"/>
              <a:t>29.06.2018</a:t>
            </a:r>
          </a:p>
          <a:p>
            <a:pPr algn="ctr"/>
            <a:endParaRPr lang="de-DE" sz="1200" dirty="0" err="1"/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61530590-FF4B-4B30-8D82-F1517B1BD428}"/>
              </a:ext>
            </a:extLst>
          </p:cNvPr>
          <p:cNvSpPr/>
          <p:nvPr/>
        </p:nvSpPr>
        <p:spPr>
          <a:xfrm>
            <a:off x="1850296" y="3105855"/>
            <a:ext cx="216024" cy="216000"/>
          </a:xfrm>
          <a:prstGeom prst="ellipse">
            <a:avLst/>
          </a:prstGeom>
          <a:solidFill>
            <a:srgbClr val="0066A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22" name="Pfeil: nach rechts 21">
            <a:extLst>
              <a:ext uri="{FF2B5EF4-FFF2-40B4-BE49-F238E27FC236}">
                <a16:creationId xmlns:a16="http://schemas.microsoft.com/office/drawing/2014/main" id="{A729EE8C-BF0B-4F1E-9E0C-32CFF210A76D}"/>
              </a:ext>
            </a:extLst>
          </p:cNvPr>
          <p:cNvSpPr/>
          <p:nvPr/>
        </p:nvSpPr>
        <p:spPr>
          <a:xfrm>
            <a:off x="1778288" y="3029947"/>
            <a:ext cx="1440160" cy="375898"/>
          </a:xfrm>
          <a:prstGeom prst="rightArrow">
            <a:avLst>
              <a:gd name="adj1" fmla="val 100000"/>
              <a:gd name="adj2" fmla="val 50000"/>
            </a:avLst>
          </a:prstGeom>
          <a:noFill/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861CF78E-EC1B-44D4-A1E2-5B8049348C47}"/>
              </a:ext>
            </a:extLst>
          </p:cNvPr>
          <p:cNvCxnSpPr>
            <a:stCxn id="19" idx="4"/>
            <a:endCxn id="20" idx="0"/>
          </p:cNvCxnSpPr>
          <p:nvPr/>
        </p:nvCxnSpPr>
        <p:spPr>
          <a:xfrm flipH="1">
            <a:off x="1428710" y="3321855"/>
            <a:ext cx="10942" cy="402023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>
            <a:extLst>
              <a:ext uri="{FF2B5EF4-FFF2-40B4-BE49-F238E27FC236}">
                <a16:creationId xmlns:a16="http://schemas.microsoft.com/office/drawing/2014/main" id="{91CAAC4E-E852-44DE-9F70-F8D707C8FC39}"/>
              </a:ext>
            </a:extLst>
          </p:cNvPr>
          <p:cNvSpPr txBox="1"/>
          <p:nvPr/>
        </p:nvSpPr>
        <p:spPr>
          <a:xfrm>
            <a:off x="1769160" y="3421603"/>
            <a:ext cx="914400" cy="228341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r>
              <a:rPr lang="de-DE" sz="900" b="1" dirty="0">
                <a:solidFill>
                  <a:srgbClr val="006BB4"/>
                </a:solidFill>
              </a:rPr>
              <a:t>Grundsätze der Bilanzierung</a:t>
            </a:r>
          </a:p>
        </p:txBody>
      </p: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3645C240-0AC9-4B1F-802B-F0DD400422A2}"/>
              </a:ext>
            </a:extLst>
          </p:cNvPr>
          <p:cNvCxnSpPr>
            <a:cxnSpLocks/>
            <a:stCxn id="30" idx="2"/>
            <a:endCxn id="21" idx="0"/>
          </p:cNvCxnSpPr>
          <p:nvPr/>
        </p:nvCxnSpPr>
        <p:spPr>
          <a:xfrm flipH="1">
            <a:off x="1958308" y="2677631"/>
            <a:ext cx="6660" cy="428224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id="{BB4F06F9-BD47-478B-B253-F4732F55D540}"/>
              </a:ext>
            </a:extLst>
          </p:cNvPr>
          <p:cNvSpPr txBox="1"/>
          <p:nvPr/>
        </p:nvSpPr>
        <p:spPr>
          <a:xfrm>
            <a:off x="1507768" y="2237883"/>
            <a:ext cx="914400" cy="439748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dirty="0"/>
              <a:t>1. Workshop</a:t>
            </a:r>
            <a:br>
              <a:rPr lang="de-DE" sz="1200" dirty="0"/>
            </a:br>
            <a:r>
              <a:rPr lang="de-DE" sz="1200" dirty="0"/>
              <a:t>13.09.2018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06B511C-FE99-46C5-B7DA-C8AD9612E168}"/>
              </a:ext>
            </a:extLst>
          </p:cNvPr>
          <p:cNvSpPr/>
          <p:nvPr/>
        </p:nvSpPr>
        <p:spPr>
          <a:xfrm>
            <a:off x="3347864" y="3105855"/>
            <a:ext cx="216024" cy="2160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35" name="Pfeil: nach rechts 34">
            <a:extLst>
              <a:ext uri="{FF2B5EF4-FFF2-40B4-BE49-F238E27FC236}">
                <a16:creationId xmlns:a16="http://schemas.microsoft.com/office/drawing/2014/main" id="{200195D0-C6F4-4BBC-BA76-656A60B6EC1A}"/>
              </a:ext>
            </a:extLst>
          </p:cNvPr>
          <p:cNvSpPr/>
          <p:nvPr/>
        </p:nvSpPr>
        <p:spPr>
          <a:xfrm>
            <a:off x="3275856" y="3024118"/>
            <a:ext cx="1440160" cy="375898"/>
          </a:xfrm>
          <a:prstGeom prst="rightArrow">
            <a:avLst>
              <a:gd name="adj1" fmla="val 100000"/>
              <a:gd name="adj2" fmla="val 50000"/>
            </a:avLst>
          </a:prstGeom>
          <a:noFill/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739F15B5-1EE0-48AD-894F-85F35FD13099}"/>
              </a:ext>
            </a:extLst>
          </p:cNvPr>
          <p:cNvSpPr txBox="1"/>
          <p:nvPr/>
        </p:nvSpPr>
        <p:spPr>
          <a:xfrm>
            <a:off x="3307368" y="3415774"/>
            <a:ext cx="914400" cy="228341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r>
              <a:rPr lang="de-DE" sz="900" b="1" dirty="0">
                <a:solidFill>
                  <a:srgbClr val="006BB4"/>
                </a:solidFill>
              </a:rPr>
              <a:t>Parameter des </a:t>
            </a:r>
            <a:r>
              <a:rPr lang="de-DE" sz="900" b="1" dirty="0" err="1">
                <a:solidFill>
                  <a:srgbClr val="006BB4"/>
                </a:solidFill>
              </a:rPr>
              <a:t>Bil</a:t>
            </a:r>
            <a:r>
              <a:rPr lang="de-DE" sz="900" b="1" dirty="0">
                <a:solidFill>
                  <a:srgbClr val="006BB4"/>
                </a:solidFill>
              </a:rPr>
              <a:t>.-Modells</a:t>
            </a:r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45B7086F-9F00-4CF1-A132-A55239B6A30A}"/>
              </a:ext>
            </a:extLst>
          </p:cNvPr>
          <p:cNvSpPr/>
          <p:nvPr/>
        </p:nvSpPr>
        <p:spPr>
          <a:xfrm>
            <a:off x="4860032" y="3105855"/>
            <a:ext cx="216024" cy="2160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38" name="Pfeil: nach rechts 37">
            <a:extLst>
              <a:ext uri="{FF2B5EF4-FFF2-40B4-BE49-F238E27FC236}">
                <a16:creationId xmlns:a16="http://schemas.microsoft.com/office/drawing/2014/main" id="{59DA40C6-9E03-402A-A8AE-BB84A3CF698A}"/>
              </a:ext>
            </a:extLst>
          </p:cNvPr>
          <p:cNvSpPr/>
          <p:nvPr/>
        </p:nvSpPr>
        <p:spPr>
          <a:xfrm>
            <a:off x="4788024" y="3024118"/>
            <a:ext cx="1440160" cy="375898"/>
          </a:xfrm>
          <a:prstGeom prst="rightArrow">
            <a:avLst>
              <a:gd name="adj1" fmla="val 100000"/>
              <a:gd name="adj2" fmla="val 50000"/>
            </a:avLst>
          </a:prstGeom>
          <a:noFill/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ECF1EA12-40F8-4414-9051-4532BACF8086}"/>
              </a:ext>
            </a:extLst>
          </p:cNvPr>
          <p:cNvSpPr txBox="1"/>
          <p:nvPr/>
        </p:nvSpPr>
        <p:spPr>
          <a:xfrm>
            <a:off x="5029448" y="3415774"/>
            <a:ext cx="914400" cy="228341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r>
              <a:rPr lang="de-DE" sz="900" b="1" dirty="0">
                <a:solidFill>
                  <a:srgbClr val="006BB4"/>
                </a:solidFill>
              </a:rPr>
              <a:t>Netzbilanzierung</a:t>
            </a:r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96B8215D-EEBF-46C8-BF7A-E206C1852305}"/>
              </a:ext>
            </a:extLst>
          </p:cNvPr>
          <p:cNvSpPr/>
          <p:nvPr/>
        </p:nvSpPr>
        <p:spPr>
          <a:xfrm>
            <a:off x="6377280" y="3105855"/>
            <a:ext cx="216024" cy="2160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41" name="Pfeil: nach rechts 40">
            <a:extLst>
              <a:ext uri="{FF2B5EF4-FFF2-40B4-BE49-F238E27FC236}">
                <a16:creationId xmlns:a16="http://schemas.microsoft.com/office/drawing/2014/main" id="{4F907336-57AF-4A6D-A3A9-16D2B31E69A8}"/>
              </a:ext>
            </a:extLst>
          </p:cNvPr>
          <p:cNvSpPr/>
          <p:nvPr/>
        </p:nvSpPr>
        <p:spPr>
          <a:xfrm>
            <a:off x="6305272" y="3019038"/>
            <a:ext cx="1440160" cy="375898"/>
          </a:xfrm>
          <a:prstGeom prst="rightArrow">
            <a:avLst>
              <a:gd name="adj1" fmla="val 100000"/>
              <a:gd name="adj2" fmla="val 50000"/>
            </a:avLst>
          </a:prstGeom>
          <a:noFill/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CB36959D-B476-492C-B73D-8B5B855B93B8}"/>
              </a:ext>
            </a:extLst>
          </p:cNvPr>
          <p:cNvSpPr txBox="1"/>
          <p:nvPr/>
        </p:nvSpPr>
        <p:spPr>
          <a:xfrm>
            <a:off x="6383744" y="3410694"/>
            <a:ext cx="914400" cy="228341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r>
              <a:rPr lang="de-DE" sz="900" b="1" dirty="0">
                <a:solidFill>
                  <a:srgbClr val="006BB4"/>
                </a:solidFill>
              </a:rPr>
              <a:t>Kommerzielle Abwicklung</a:t>
            </a: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104427D0-D954-44DC-819F-B2082EA5B994}"/>
              </a:ext>
            </a:extLst>
          </p:cNvPr>
          <p:cNvSpPr/>
          <p:nvPr/>
        </p:nvSpPr>
        <p:spPr>
          <a:xfrm>
            <a:off x="2283284" y="3105855"/>
            <a:ext cx="216024" cy="216000"/>
          </a:xfrm>
          <a:prstGeom prst="ellipse">
            <a:avLst/>
          </a:prstGeom>
          <a:solidFill>
            <a:srgbClr val="0066A9"/>
          </a:solidFill>
          <a:ln w="12700"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07ABEEEF-4005-4FFA-87FE-E1586DBF1E11}"/>
              </a:ext>
            </a:extLst>
          </p:cNvPr>
          <p:cNvSpPr/>
          <p:nvPr/>
        </p:nvSpPr>
        <p:spPr>
          <a:xfrm>
            <a:off x="4042169" y="3105855"/>
            <a:ext cx="216024" cy="2160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6B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B465076D-F3CC-480F-86AC-27B63F530993}"/>
              </a:ext>
            </a:extLst>
          </p:cNvPr>
          <p:cNvSpPr/>
          <p:nvPr/>
        </p:nvSpPr>
        <p:spPr>
          <a:xfrm>
            <a:off x="5580112" y="3105855"/>
            <a:ext cx="216024" cy="216000"/>
          </a:xfrm>
          <a:prstGeom prst="ellipse">
            <a:avLst/>
          </a:prstGeom>
          <a:noFill/>
          <a:ln w="12700">
            <a:solidFill>
              <a:srgbClr val="006BB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48" name="Ellipse 47">
            <a:extLst>
              <a:ext uri="{FF2B5EF4-FFF2-40B4-BE49-F238E27FC236}">
                <a16:creationId xmlns:a16="http://schemas.microsoft.com/office/drawing/2014/main" id="{41E8FF2A-04B0-4AED-98D5-176F35B746A5}"/>
              </a:ext>
            </a:extLst>
          </p:cNvPr>
          <p:cNvSpPr/>
          <p:nvPr/>
        </p:nvSpPr>
        <p:spPr>
          <a:xfrm>
            <a:off x="7035683" y="3105855"/>
            <a:ext cx="216024" cy="216000"/>
          </a:xfrm>
          <a:prstGeom prst="ellipse">
            <a:avLst/>
          </a:prstGeom>
          <a:noFill/>
          <a:ln w="12700">
            <a:solidFill>
              <a:srgbClr val="006BB4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cxnSp>
        <p:nvCxnSpPr>
          <p:cNvPr id="49" name="Gerader Verbinder 48">
            <a:extLst>
              <a:ext uri="{FF2B5EF4-FFF2-40B4-BE49-F238E27FC236}">
                <a16:creationId xmlns:a16="http://schemas.microsoft.com/office/drawing/2014/main" id="{CA3FE93E-4745-4567-891B-B98FA3063ED3}"/>
              </a:ext>
            </a:extLst>
          </p:cNvPr>
          <p:cNvCxnSpPr>
            <a:cxnSpLocks/>
          </p:cNvCxnSpPr>
          <p:nvPr/>
        </p:nvCxnSpPr>
        <p:spPr>
          <a:xfrm flipH="1">
            <a:off x="2431583" y="2178746"/>
            <a:ext cx="165246" cy="936808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feld 51">
            <a:extLst>
              <a:ext uri="{FF2B5EF4-FFF2-40B4-BE49-F238E27FC236}">
                <a16:creationId xmlns:a16="http://schemas.microsoft.com/office/drawing/2014/main" id="{C11295D2-D251-4BF3-8D61-A25193BE1A08}"/>
              </a:ext>
            </a:extLst>
          </p:cNvPr>
          <p:cNvSpPr txBox="1"/>
          <p:nvPr/>
        </p:nvSpPr>
        <p:spPr>
          <a:xfrm>
            <a:off x="2232189" y="1759990"/>
            <a:ext cx="914400" cy="571843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dirty="0"/>
              <a:t> 2. Workshop</a:t>
            </a:r>
          </a:p>
          <a:p>
            <a:pPr algn="ctr"/>
            <a:r>
              <a:rPr lang="de-DE" sz="1200" dirty="0"/>
              <a:t>04.10.2018</a:t>
            </a:r>
            <a:endParaRPr lang="de-DE" sz="900" dirty="0"/>
          </a:p>
          <a:p>
            <a:pPr algn="ctr"/>
            <a:endParaRPr lang="de-DE" sz="1200" dirty="0" err="1"/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7833568-197A-4936-846F-4DFE66C75FA5}"/>
              </a:ext>
            </a:extLst>
          </p:cNvPr>
          <p:cNvSpPr txBox="1"/>
          <p:nvPr/>
        </p:nvSpPr>
        <p:spPr>
          <a:xfrm>
            <a:off x="3437476" y="3747898"/>
            <a:ext cx="914400" cy="43397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dirty="0"/>
              <a:t>ca. Okt./Nov. 2018</a:t>
            </a:r>
            <a:br>
              <a:rPr lang="de-DE" sz="1200" dirty="0"/>
            </a:br>
            <a:r>
              <a:rPr lang="de-DE" sz="1200" dirty="0"/>
              <a:t> Details TBD</a:t>
            </a:r>
            <a:endParaRPr lang="de-DE" sz="900" dirty="0"/>
          </a:p>
          <a:p>
            <a:pPr algn="ctr"/>
            <a:endParaRPr lang="de-DE" sz="1200" dirty="0" err="1"/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D940355C-BE7A-497F-A814-260487E072BE}"/>
              </a:ext>
            </a:extLst>
          </p:cNvPr>
          <p:cNvSpPr txBox="1"/>
          <p:nvPr/>
        </p:nvSpPr>
        <p:spPr>
          <a:xfrm>
            <a:off x="5012524" y="3726480"/>
            <a:ext cx="914400" cy="43397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dirty="0"/>
              <a:t>ca. Dez. 2018</a:t>
            </a:r>
            <a:br>
              <a:rPr lang="de-DE" sz="1200" dirty="0"/>
            </a:br>
            <a:r>
              <a:rPr lang="de-DE" sz="1200" dirty="0"/>
              <a:t> Details TBD</a:t>
            </a:r>
            <a:endParaRPr lang="de-DE" sz="900" dirty="0"/>
          </a:p>
          <a:p>
            <a:pPr algn="ctr"/>
            <a:endParaRPr lang="de-DE" sz="1200" dirty="0" err="1"/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97E05D7B-E1B4-428E-9D1A-BDA02F422548}"/>
              </a:ext>
            </a:extLst>
          </p:cNvPr>
          <p:cNvSpPr txBox="1"/>
          <p:nvPr/>
        </p:nvSpPr>
        <p:spPr>
          <a:xfrm>
            <a:off x="6486232" y="3721334"/>
            <a:ext cx="914400" cy="433974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dirty="0"/>
              <a:t>ca. Feb. 2019</a:t>
            </a:r>
            <a:br>
              <a:rPr lang="de-DE" sz="1200" dirty="0"/>
            </a:br>
            <a:r>
              <a:rPr lang="de-DE" sz="1200" dirty="0"/>
              <a:t> Details TBD</a:t>
            </a:r>
            <a:endParaRPr lang="de-DE" sz="900" dirty="0"/>
          </a:p>
          <a:p>
            <a:pPr algn="ctr"/>
            <a:endParaRPr lang="de-DE" sz="1200" dirty="0" err="1"/>
          </a:p>
        </p:txBody>
      </p:sp>
      <p:grpSp>
        <p:nvGrpSpPr>
          <p:cNvPr id="60" name="Gruppieren 59">
            <a:extLst>
              <a:ext uri="{FF2B5EF4-FFF2-40B4-BE49-F238E27FC236}">
                <a16:creationId xmlns:a16="http://schemas.microsoft.com/office/drawing/2014/main" id="{2FED8625-F305-49F7-B920-06B2E38479C3}"/>
              </a:ext>
            </a:extLst>
          </p:cNvPr>
          <p:cNvGrpSpPr/>
          <p:nvPr/>
        </p:nvGrpSpPr>
        <p:grpSpPr>
          <a:xfrm>
            <a:off x="107504" y="4896713"/>
            <a:ext cx="3052826" cy="915397"/>
            <a:chOff x="539552" y="4769165"/>
            <a:chExt cx="3052826" cy="915397"/>
          </a:xfrm>
        </p:grpSpPr>
        <p:sp>
          <p:nvSpPr>
            <p:cNvPr id="56" name="Ellipse 55">
              <a:extLst>
                <a:ext uri="{FF2B5EF4-FFF2-40B4-BE49-F238E27FC236}">
                  <a16:creationId xmlns:a16="http://schemas.microsoft.com/office/drawing/2014/main" id="{E0C9CA3B-F545-448B-9D26-EE8F96F69392}"/>
                </a:ext>
              </a:extLst>
            </p:cNvPr>
            <p:cNvSpPr/>
            <p:nvPr/>
          </p:nvSpPr>
          <p:spPr>
            <a:xfrm>
              <a:off x="539552" y="4769165"/>
              <a:ext cx="108000" cy="1080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6B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tlCol="0" anchor="t"/>
            <a:lstStyle/>
            <a:p>
              <a:pPr algn="ctr"/>
              <a:endParaRPr lang="de-DE" dirty="0">
                <a:solidFill>
                  <a:srgbClr val="0066A9"/>
                </a:solidFill>
              </a:endParaRPr>
            </a:p>
          </p:txBody>
        </p:sp>
        <p:sp>
          <p:nvSpPr>
            <p:cNvPr id="57" name="Textfeld 56">
              <a:extLst>
                <a:ext uri="{FF2B5EF4-FFF2-40B4-BE49-F238E27FC236}">
                  <a16:creationId xmlns:a16="http://schemas.microsoft.com/office/drawing/2014/main" id="{892D4DF6-4C5E-4D96-A984-E997497551FA}"/>
                </a:ext>
              </a:extLst>
            </p:cNvPr>
            <p:cNvSpPr txBox="1"/>
            <p:nvPr/>
          </p:nvSpPr>
          <p:spPr>
            <a:xfrm>
              <a:off x="678488" y="4770162"/>
              <a:ext cx="914400" cy="914400"/>
            </a:xfrm>
            <a:prstGeom prst="rect">
              <a:avLst/>
            </a:prstGeom>
          </p:spPr>
          <p:txBody>
            <a:bodyPr vert="horz" wrap="none" lIns="0" tIns="0" rIns="0" bIns="0" rtlCol="0">
              <a:noAutofit/>
            </a:bodyPr>
            <a:lstStyle/>
            <a:p>
              <a:r>
                <a:rPr lang="de-DE" sz="900" i="1" dirty="0"/>
                <a:t>Termin durchgeführt bzw. konkret geplant</a:t>
              </a:r>
            </a:p>
          </p:txBody>
        </p:sp>
        <p:sp>
          <p:nvSpPr>
            <p:cNvPr id="58" name="Ellipse 57">
              <a:extLst>
                <a:ext uri="{FF2B5EF4-FFF2-40B4-BE49-F238E27FC236}">
                  <a16:creationId xmlns:a16="http://schemas.microsoft.com/office/drawing/2014/main" id="{D25D1BBF-B6D0-4E79-B7AF-DFB2EA9D17B2}"/>
                </a:ext>
              </a:extLst>
            </p:cNvPr>
            <p:cNvSpPr/>
            <p:nvPr/>
          </p:nvSpPr>
          <p:spPr>
            <a:xfrm>
              <a:off x="2519328" y="4769165"/>
              <a:ext cx="108000" cy="108000"/>
            </a:xfrm>
            <a:prstGeom prst="ellipse">
              <a:avLst/>
            </a:prstGeom>
            <a:noFill/>
            <a:ln w="12700">
              <a:solidFill>
                <a:srgbClr val="006BB4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tlCol="0" anchor="t"/>
            <a:lstStyle/>
            <a:p>
              <a:pPr algn="ctr"/>
              <a:endParaRPr lang="de-DE" dirty="0">
                <a:solidFill>
                  <a:srgbClr val="0066A9"/>
                </a:solidFill>
              </a:endParaRPr>
            </a:p>
          </p:txBody>
        </p:sp>
        <p:sp>
          <p:nvSpPr>
            <p:cNvPr id="59" name="Textfeld 58">
              <a:extLst>
                <a:ext uri="{FF2B5EF4-FFF2-40B4-BE49-F238E27FC236}">
                  <a16:creationId xmlns:a16="http://schemas.microsoft.com/office/drawing/2014/main" id="{1FD5A226-BB9D-4B20-BBD8-F5E3E1563940}"/>
                </a:ext>
              </a:extLst>
            </p:cNvPr>
            <p:cNvSpPr txBox="1"/>
            <p:nvPr/>
          </p:nvSpPr>
          <p:spPr>
            <a:xfrm>
              <a:off x="2677978" y="4769165"/>
              <a:ext cx="914400" cy="914400"/>
            </a:xfrm>
            <a:prstGeom prst="rect">
              <a:avLst/>
            </a:prstGeom>
          </p:spPr>
          <p:txBody>
            <a:bodyPr vert="horz" wrap="none" lIns="0" tIns="0" rIns="0" bIns="0" rtlCol="0">
              <a:noAutofit/>
            </a:bodyPr>
            <a:lstStyle/>
            <a:p>
              <a:r>
                <a:rPr lang="de-DE" sz="900" i="1" dirty="0"/>
                <a:t>Termin(e) nach Bedarf zu planen</a:t>
              </a:r>
            </a:p>
          </p:txBody>
        </p:sp>
      </p:grpSp>
      <p:cxnSp>
        <p:nvCxnSpPr>
          <p:cNvPr id="51" name="Gerader Verbinder 50">
            <a:extLst>
              <a:ext uri="{FF2B5EF4-FFF2-40B4-BE49-F238E27FC236}">
                <a16:creationId xmlns:a16="http://schemas.microsoft.com/office/drawing/2014/main" id="{CEA3CBE2-3DC2-4D9D-A231-9C73C0514A9E}"/>
              </a:ext>
            </a:extLst>
          </p:cNvPr>
          <p:cNvCxnSpPr>
            <a:cxnSpLocks/>
            <a:endCxn id="46" idx="0"/>
          </p:cNvCxnSpPr>
          <p:nvPr/>
        </p:nvCxnSpPr>
        <p:spPr>
          <a:xfrm>
            <a:off x="4133059" y="2045911"/>
            <a:ext cx="17122" cy="1059944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feld 61">
            <a:extLst>
              <a:ext uri="{FF2B5EF4-FFF2-40B4-BE49-F238E27FC236}">
                <a16:creationId xmlns:a16="http://schemas.microsoft.com/office/drawing/2014/main" id="{A23D6FEF-BA40-43C6-98D9-2A6EFCC34511}"/>
              </a:ext>
            </a:extLst>
          </p:cNvPr>
          <p:cNvSpPr txBox="1"/>
          <p:nvPr/>
        </p:nvSpPr>
        <p:spPr>
          <a:xfrm>
            <a:off x="3485762" y="1367849"/>
            <a:ext cx="1584175" cy="571843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b="1" dirty="0"/>
              <a:t>Nächster Termin:</a:t>
            </a:r>
          </a:p>
          <a:p>
            <a:pPr algn="ctr"/>
            <a:r>
              <a:rPr lang="de-DE" sz="1200" dirty="0"/>
              <a:t>4. Workshop</a:t>
            </a:r>
          </a:p>
          <a:p>
            <a:pPr algn="ctr"/>
            <a:r>
              <a:rPr lang="de-DE" sz="1200" dirty="0"/>
              <a:t>04.12.2018</a:t>
            </a:r>
            <a:endParaRPr lang="de-DE" sz="1000" b="1" dirty="0">
              <a:solidFill>
                <a:schemeClr val="bg2"/>
              </a:solidFill>
            </a:endParaRPr>
          </a:p>
          <a:p>
            <a:pPr algn="ctr"/>
            <a:endParaRPr lang="de-DE" sz="1200" dirty="0" err="1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1643DE48-6F7A-44EE-BAEE-4A07E8514BBA}"/>
              </a:ext>
            </a:extLst>
          </p:cNvPr>
          <p:cNvSpPr/>
          <p:nvPr/>
        </p:nvSpPr>
        <p:spPr>
          <a:xfrm>
            <a:off x="3643712" y="1281604"/>
            <a:ext cx="1288328" cy="728797"/>
          </a:xfrm>
          <a:prstGeom prst="rect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33BD7805-B5D2-40D7-BDE0-3C330BC511E6}"/>
              </a:ext>
            </a:extLst>
          </p:cNvPr>
          <p:cNvSpPr txBox="1"/>
          <p:nvPr/>
        </p:nvSpPr>
        <p:spPr>
          <a:xfrm>
            <a:off x="2761248" y="2227908"/>
            <a:ext cx="914400" cy="571843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dirty="0"/>
              <a:t>3. Workshop</a:t>
            </a:r>
          </a:p>
          <a:p>
            <a:pPr algn="ctr"/>
            <a:r>
              <a:rPr lang="de-DE" sz="1200" dirty="0"/>
              <a:t>05.11.2018</a:t>
            </a:r>
            <a:endParaRPr lang="de-DE" sz="900" dirty="0"/>
          </a:p>
          <a:p>
            <a:pPr algn="ctr"/>
            <a:endParaRPr lang="de-DE" sz="1200" dirty="0" err="1"/>
          </a:p>
        </p:txBody>
      </p:sp>
      <p:cxnSp>
        <p:nvCxnSpPr>
          <p:cNvPr id="50" name="Gerader Verbinder 49">
            <a:extLst>
              <a:ext uri="{FF2B5EF4-FFF2-40B4-BE49-F238E27FC236}">
                <a16:creationId xmlns:a16="http://schemas.microsoft.com/office/drawing/2014/main" id="{EF93E245-D411-4650-A949-245A68B1E70C}"/>
              </a:ext>
            </a:extLst>
          </p:cNvPr>
          <p:cNvCxnSpPr>
            <a:cxnSpLocks/>
            <a:endCxn id="34" idx="0"/>
          </p:cNvCxnSpPr>
          <p:nvPr/>
        </p:nvCxnSpPr>
        <p:spPr>
          <a:xfrm>
            <a:off x="3237622" y="2612887"/>
            <a:ext cx="218254" cy="492968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hteck 60">
            <a:extLst>
              <a:ext uri="{FF2B5EF4-FFF2-40B4-BE49-F238E27FC236}">
                <a16:creationId xmlns:a16="http://schemas.microsoft.com/office/drawing/2014/main" id="{1643E0CA-702E-4CBA-A885-1DE76DB00D9D}"/>
              </a:ext>
            </a:extLst>
          </p:cNvPr>
          <p:cNvSpPr/>
          <p:nvPr/>
        </p:nvSpPr>
        <p:spPr>
          <a:xfrm>
            <a:off x="5404062" y="1452811"/>
            <a:ext cx="1288328" cy="728797"/>
          </a:xfrm>
          <a:prstGeom prst="rect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2C384EB0-A7A0-4646-879E-E54CAEF7753E}"/>
              </a:ext>
            </a:extLst>
          </p:cNvPr>
          <p:cNvSpPr txBox="1"/>
          <p:nvPr/>
        </p:nvSpPr>
        <p:spPr>
          <a:xfrm>
            <a:off x="5256138" y="1540360"/>
            <a:ext cx="1584175" cy="571843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/>
            <a:r>
              <a:rPr lang="de-DE" sz="1200" b="1" dirty="0"/>
              <a:t>Aviso:</a:t>
            </a:r>
          </a:p>
          <a:p>
            <a:pPr algn="ctr"/>
            <a:r>
              <a:rPr lang="de-DE" sz="1200" dirty="0"/>
              <a:t>5. Workshop</a:t>
            </a:r>
          </a:p>
          <a:p>
            <a:pPr algn="ctr"/>
            <a:r>
              <a:rPr lang="de-DE" sz="1200" dirty="0"/>
              <a:t>18.12.2018</a:t>
            </a:r>
            <a:endParaRPr lang="de-DE" sz="1000" b="1" dirty="0">
              <a:solidFill>
                <a:schemeClr val="bg2"/>
              </a:solidFill>
            </a:endParaRPr>
          </a:p>
          <a:p>
            <a:pPr algn="ctr"/>
            <a:endParaRPr lang="de-DE" sz="1200" dirty="0" err="1"/>
          </a:p>
        </p:txBody>
      </p: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508A989B-AA67-4683-8586-E736558D05A1}"/>
              </a:ext>
            </a:extLst>
          </p:cNvPr>
          <p:cNvCxnSpPr>
            <a:cxnSpLocks/>
            <a:endCxn id="37" idx="0"/>
          </p:cNvCxnSpPr>
          <p:nvPr/>
        </p:nvCxnSpPr>
        <p:spPr>
          <a:xfrm flipH="1">
            <a:off x="4968044" y="2201091"/>
            <a:ext cx="1106186" cy="904764"/>
          </a:xfrm>
          <a:prstGeom prst="line">
            <a:avLst/>
          </a:prstGeom>
          <a:ln w="63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8461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477218F8-9933-461D-A6D5-D4E6E4D1AD7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E1018C0-23A0-4CE6-A78B-E1FF8F966DE8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83E2394-C17A-4661-BBAA-EFC46D7EC17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5DB3DE-DBD4-4213-AB89-849D691612F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13</a:t>
            </a:fld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F27B0836-FD57-4F08-8DCC-EB3B935E3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32AAD5E1-B617-4346-B310-D45A24738D7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10000"/>
          </a:bodyPr>
          <a:lstStyle/>
          <a:p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F067F9D-7E15-4CE5-BE59-549B6E983128}"/>
              </a:ext>
            </a:extLst>
          </p:cNvPr>
          <p:cNvSpPr/>
          <p:nvPr/>
        </p:nvSpPr>
        <p:spPr>
          <a:xfrm>
            <a:off x="-36512" y="-27109"/>
            <a:ext cx="9144000" cy="5143500"/>
          </a:xfrm>
          <a:prstGeom prst="rect">
            <a:avLst/>
          </a:prstGeom>
          <a:solidFill>
            <a:srgbClr val="006BB4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46D9500-1640-424A-869A-E81F57DBD27F}"/>
              </a:ext>
            </a:extLst>
          </p:cNvPr>
          <p:cNvSpPr txBox="1"/>
          <p:nvPr/>
        </p:nvSpPr>
        <p:spPr>
          <a:xfrm>
            <a:off x="899593" y="842996"/>
            <a:ext cx="7344816" cy="3528954"/>
          </a:xfrm>
          <a:prstGeom prst="rect">
            <a:avLst/>
          </a:prstGeom>
          <a:ln w="12700">
            <a:solidFill>
              <a:schemeClr val="bg1"/>
            </a:solidFill>
            <a:prstDash val="sysDot"/>
          </a:ln>
        </p:spPr>
        <p:txBody>
          <a:bodyPr vert="horz" wrap="square" lIns="0" tIns="0" rIns="0" bIns="0" rtlCol="0">
            <a:noAutofit/>
          </a:bodyPr>
          <a:lstStyle/>
          <a:p>
            <a:pPr algn="ctr"/>
            <a:endParaRPr lang="de-DE" sz="1600" dirty="0">
              <a:solidFill>
                <a:schemeClr val="bg1"/>
              </a:solidFill>
            </a:endParaRPr>
          </a:p>
          <a:p>
            <a:pPr algn="ctr"/>
            <a:endParaRPr lang="de-DE" sz="1600" dirty="0">
              <a:solidFill>
                <a:schemeClr val="bg1"/>
              </a:solidFill>
            </a:endParaRPr>
          </a:p>
          <a:p>
            <a:pPr algn="ctr"/>
            <a:r>
              <a:rPr lang="de-DE" sz="1600" i="1" dirty="0">
                <a:solidFill>
                  <a:schemeClr val="bg1"/>
                </a:solidFill>
              </a:rPr>
              <a:t>Eigener Bereich auf der E-Control Webseite in Bezug </a:t>
            </a:r>
            <a:br>
              <a:rPr lang="de-DE" sz="1600" i="1" dirty="0">
                <a:solidFill>
                  <a:schemeClr val="bg1"/>
                </a:solidFill>
              </a:rPr>
            </a:br>
            <a:r>
              <a:rPr lang="de-DE" sz="1600" i="1" dirty="0">
                <a:solidFill>
                  <a:schemeClr val="bg1"/>
                </a:solidFill>
              </a:rPr>
              <a:t>auf die Weiterentwicklung des Bilanzierungsmodells und </a:t>
            </a:r>
            <a:br>
              <a:rPr lang="de-DE" sz="1600" i="1" dirty="0">
                <a:solidFill>
                  <a:schemeClr val="bg1"/>
                </a:solidFill>
              </a:rPr>
            </a:br>
            <a:r>
              <a:rPr lang="de-DE" sz="1600" i="1" dirty="0">
                <a:solidFill>
                  <a:schemeClr val="bg1"/>
                </a:solidFill>
              </a:rPr>
              <a:t>den dazugehörigen Stakeholderprozess:</a:t>
            </a:r>
          </a:p>
          <a:p>
            <a:pPr algn="ctr"/>
            <a:endParaRPr lang="de-DE" sz="1600" i="1" dirty="0">
              <a:solidFill>
                <a:schemeClr val="bg1"/>
              </a:solidFill>
            </a:endParaRPr>
          </a:p>
          <a:p>
            <a:pPr algn="ctr"/>
            <a:endParaRPr lang="de-DE" sz="1600" i="1" dirty="0">
              <a:solidFill>
                <a:schemeClr val="bg1"/>
              </a:solidFill>
            </a:endParaRPr>
          </a:p>
          <a:p>
            <a:pPr algn="ctr"/>
            <a:r>
              <a:rPr lang="de-DE" sz="1200" dirty="0">
                <a:solidFill>
                  <a:schemeClr val="bg1"/>
                </a:solidFill>
              </a:rPr>
              <a:t>Direkter Link:</a:t>
            </a:r>
          </a:p>
          <a:p>
            <a:pPr algn="ctr"/>
            <a:r>
              <a:rPr lang="de-DE" sz="1600" dirty="0">
                <a:solidFill>
                  <a:schemeClr val="bg1"/>
                </a:solidFill>
              </a:rPr>
              <a:t>https://www.e-control.at/marktteilnehmer/gas/weiterentwicklung-bilanzierungsmodell</a:t>
            </a:r>
          </a:p>
          <a:p>
            <a:pPr algn="ctr"/>
            <a:endParaRPr lang="de-DE" sz="1600" dirty="0">
              <a:solidFill>
                <a:schemeClr val="bg2"/>
              </a:solidFill>
            </a:endParaRPr>
          </a:p>
          <a:p>
            <a:pPr algn="ctr"/>
            <a:r>
              <a:rPr lang="de-DE" sz="1200" dirty="0">
                <a:solidFill>
                  <a:schemeClr val="bg1"/>
                </a:solidFill>
              </a:rPr>
              <a:t>Dezidiertes Mail-Postfach:</a:t>
            </a:r>
          </a:p>
          <a:p>
            <a:pPr algn="ctr"/>
            <a:r>
              <a:rPr lang="de-DE" sz="1600" dirty="0">
                <a:solidFill>
                  <a:schemeClr val="bg1"/>
                </a:solidFill>
              </a:rPr>
              <a:t>bilanzierungsmodell@e-control.at</a:t>
            </a:r>
          </a:p>
          <a:p>
            <a:pPr algn="ctr"/>
            <a:endParaRPr lang="de-DE" sz="1600" i="1" dirty="0">
              <a:solidFill>
                <a:schemeClr val="bg1"/>
              </a:solidFill>
            </a:endParaRPr>
          </a:p>
          <a:p>
            <a:pPr algn="ctr"/>
            <a:endParaRPr lang="de-DE" sz="1600" b="1" dirty="0">
              <a:solidFill>
                <a:schemeClr val="bg1"/>
              </a:solidFill>
            </a:endParaRPr>
          </a:p>
          <a:p>
            <a:pPr algn="ctr"/>
            <a:endParaRPr lang="de-DE" sz="1600" b="1" dirty="0">
              <a:solidFill>
                <a:schemeClr val="bg1"/>
              </a:solidFill>
            </a:endParaRPr>
          </a:p>
          <a:p>
            <a:pPr algn="ctr"/>
            <a:endParaRPr lang="de-DE" sz="16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553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1476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8838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7" name="Untertitel 5">
            <a:extLst>
              <a:ext uri="{FF2B5EF4-FFF2-40B4-BE49-F238E27FC236}">
                <a16:creationId xmlns:a16="http://schemas.microsoft.com/office/drawing/2014/main" id="{B2904A9E-2C49-46A2-8F42-5547F7198F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7895" y="3291830"/>
            <a:ext cx="6488210" cy="1143155"/>
          </a:xfrm>
        </p:spPr>
        <p:txBody>
          <a:bodyPr>
            <a:normAutofit lnSpcReduction="10000"/>
          </a:bodyPr>
          <a:lstStyle/>
          <a:p>
            <a:r>
              <a:rPr lang="de-AT" dirty="0"/>
              <a:t>Fokus: Parameter der Bilanzierung</a:t>
            </a:r>
            <a:br>
              <a:rPr lang="de-AT" dirty="0"/>
            </a:br>
            <a:r>
              <a:rPr lang="de-AT" dirty="0"/>
              <a:t>Ergänzend: </a:t>
            </a:r>
            <a:r>
              <a:rPr lang="de-AT" dirty="0" err="1"/>
              <a:t>Recap</a:t>
            </a:r>
            <a:r>
              <a:rPr lang="de-AT" dirty="0"/>
              <a:t> bzgl. Grundsätze der Bilanzierung</a:t>
            </a:r>
          </a:p>
          <a:p>
            <a:pPr>
              <a:spcBef>
                <a:spcPts val="1200"/>
              </a:spcBef>
            </a:pPr>
            <a:r>
              <a:rPr lang="de-AT" sz="2000" dirty="0"/>
              <a:t>3. Workshop</a:t>
            </a:r>
          </a:p>
        </p:txBody>
      </p:sp>
    </p:spTree>
    <p:extLst>
      <p:ext uri="{BB962C8B-B14F-4D97-AF65-F5344CB8AC3E}">
        <p14:creationId xmlns:p14="http://schemas.microsoft.com/office/powerpoint/2010/main" val="3818627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324000" y="332804"/>
            <a:ext cx="6660268" cy="360000"/>
          </a:xfrm>
        </p:spPr>
        <p:txBody>
          <a:bodyPr/>
          <a:lstStyle/>
          <a:p>
            <a:r>
              <a:rPr lang="de-DE" dirty="0"/>
              <a:t>Wo stehen wir…?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96185E5B-DCB9-4E48-B059-B88D6E1E6767}"/>
              </a:ext>
            </a:extLst>
          </p:cNvPr>
          <p:cNvSpPr/>
          <p:nvPr/>
        </p:nvSpPr>
        <p:spPr>
          <a:xfrm>
            <a:off x="3635896" y="1727247"/>
            <a:ext cx="1872208" cy="612000"/>
          </a:xfrm>
          <a:prstGeom prst="roundRect">
            <a:avLst/>
          </a:prstGeom>
          <a:solidFill>
            <a:srgbClr val="006BB4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r>
              <a:rPr lang="de-DE" sz="1600" dirty="0">
                <a:solidFill>
                  <a:schemeClr val="bg1"/>
                </a:solidFill>
              </a:rPr>
              <a:t>Kick-off Information</a:t>
            </a:r>
            <a:br>
              <a:rPr lang="de-DE" sz="1600" dirty="0">
                <a:solidFill>
                  <a:schemeClr val="bg1"/>
                </a:solidFill>
              </a:rPr>
            </a:br>
            <a:r>
              <a:rPr lang="de-DE" sz="1600" dirty="0">
                <a:solidFill>
                  <a:schemeClr val="bg1"/>
                </a:solidFill>
              </a:rPr>
              <a:t>„</a:t>
            </a:r>
            <a:r>
              <a:rPr lang="de-DE" sz="1600" dirty="0" err="1">
                <a:solidFill>
                  <a:schemeClr val="bg1"/>
                </a:solidFill>
              </a:rPr>
              <a:t>Balancing</a:t>
            </a:r>
            <a:r>
              <a:rPr lang="de-DE" sz="1600" dirty="0">
                <a:solidFill>
                  <a:schemeClr val="bg1"/>
                </a:solidFill>
              </a:rPr>
              <a:t> Update“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571425AF-D34D-420D-BC3A-93E562DB4365}"/>
              </a:ext>
            </a:extLst>
          </p:cNvPr>
          <p:cNvSpPr/>
          <p:nvPr/>
        </p:nvSpPr>
        <p:spPr>
          <a:xfrm>
            <a:off x="3635896" y="2511575"/>
            <a:ext cx="1872208" cy="611350"/>
          </a:xfrm>
          <a:prstGeom prst="roundRect">
            <a:avLst/>
          </a:prstGeom>
          <a:solidFill>
            <a:srgbClr val="006BB4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r>
              <a:rPr lang="de-DE" sz="1600" dirty="0">
                <a:solidFill>
                  <a:schemeClr val="bg1"/>
                </a:solidFill>
              </a:rPr>
              <a:t>Grundsätze der Bilanzierung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1344D437-7521-47F1-9425-3FC42B700FF0}"/>
              </a:ext>
            </a:extLst>
          </p:cNvPr>
          <p:cNvSpPr/>
          <p:nvPr/>
        </p:nvSpPr>
        <p:spPr>
          <a:xfrm>
            <a:off x="1331640" y="3409344"/>
            <a:ext cx="1872208" cy="611350"/>
          </a:xfrm>
          <a:prstGeom prst="round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r>
              <a:rPr lang="de-DE" sz="1600" dirty="0">
                <a:solidFill>
                  <a:schemeClr val="bg1"/>
                </a:solidFill>
              </a:rPr>
              <a:t>Parameter des Bilanzierungsmodells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2E33CDA9-2BBE-43B9-825B-268F03FADC79}"/>
              </a:ext>
            </a:extLst>
          </p:cNvPr>
          <p:cNvSpPr/>
          <p:nvPr/>
        </p:nvSpPr>
        <p:spPr>
          <a:xfrm>
            <a:off x="3635894" y="3409344"/>
            <a:ext cx="1872208" cy="611350"/>
          </a:xfrm>
          <a:prstGeom prst="roundRect">
            <a:avLst/>
          </a:prstGeom>
          <a:solidFill>
            <a:srgbClr val="006BB4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ctr"/>
          <a:lstStyle/>
          <a:p>
            <a:pPr algn="ctr"/>
            <a:r>
              <a:rPr lang="de-DE" sz="1600" dirty="0">
                <a:solidFill>
                  <a:schemeClr val="bg1"/>
                </a:solidFill>
              </a:rPr>
              <a:t>Netzbilanzierung</a:t>
            </a: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5A198865-AD48-47E6-8C30-A28379A0A4CC}"/>
              </a:ext>
            </a:extLst>
          </p:cNvPr>
          <p:cNvSpPr/>
          <p:nvPr/>
        </p:nvSpPr>
        <p:spPr>
          <a:xfrm>
            <a:off x="5940152" y="3409344"/>
            <a:ext cx="1872208" cy="611350"/>
          </a:xfrm>
          <a:prstGeom prst="roundRect">
            <a:avLst/>
          </a:prstGeom>
          <a:solidFill>
            <a:srgbClr val="006BB4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ctr"/>
          <a:lstStyle/>
          <a:p>
            <a:pPr algn="ctr"/>
            <a:r>
              <a:rPr lang="de-DE" sz="1600" dirty="0">
                <a:solidFill>
                  <a:schemeClr val="bg1"/>
                </a:solidFill>
              </a:rPr>
              <a:t>Kommerzielle Abwicklung</a:t>
            </a: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3E03D510-14F7-442A-8A4C-DC98139F9A24}"/>
              </a:ext>
            </a:extLst>
          </p:cNvPr>
          <p:cNvCxnSpPr>
            <a:cxnSpLocks/>
            <a:stCxn id="5" idx="2"/>
            <a:endCxn id="9" idx="0"/>
          </p:cNvCxnSpPr>
          <p:nvPr/>
        </p:nvCxnSpPr>
        <p:spPr>
          <a:xfrm>
            <a:off x="4572000" y="2339247"/>
            <a:ext cx="0" cy="1723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Verbinder: gewinkelt 15">
            <a:extLst>
              <a:ext uri="{FF2B5EF4-FFF2-40B4-BE49-F238E27FC236}">
                <a16:creationId xmlns:a16="http://schemas.microsoft.com/office/drawing/2014/main" id="{8BC8DAA6-23E4-4956-8275-1DCE217C45DD}"/>
              </a:ext>
            </a:extLst>
          </p:cNvPr>
          <p:cNvCxnSpPr>
            <a:cxnSpLocks/>
            <a:stCxn id="9" idx="2"/>
            <a:endCxn id="14" idx="0"/>
          </p:cNvCxnSpPr>
          <p:nvPr/>
        </p:nvCxnSpPr>
        <p:spPr>
          <a:xfrm rot="5400000">
            <a:off x="4428790" y="3266133"/>
            <a:ext cx="286419" cy="2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hteck: abgerundete Ecken 26">
            <a:extLst>
              <a:ext uri="{FF2B5EF4-FFF2-40B4-BE49-F238E27FC236}">
                <a16:creationId xmlns:a16="http://schemas.microsoft.com/office/drawing/2014/main" id="{7BDAC0BC-9FE2-4923-9C2E-BEB5020268A5}"/>
              </a:ext>
            </a:extLst>
          </p:cNvPr>
          <p:cNvSpPr/>
          <p:nvPr/>
        </p:nvSpPr>
        <p:spPr>
          <a:xfrm>
            <a:off x="1331640" y="4388443"/>
            <a:ext cx="6480720" cy="532757"/>
          </a:xfrm>
          <a:prstGeom prst="round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ctr"/>
          <a:lstStyle/>
          <a:p>
            <a:pPr algn="ctr"/>
            <a:r>
              <a:rPr lang="de-DE" sz="1600" i="1" dirty="0">
                <a:solidFill>
                  <a:schemeClr val="bg1"/>
                </a:solidFill>
              </a:rPr>
              <a:t>Abgestimmtes Gesamtkonzept zur Weiterentwicklung </a:t>
            </a:r>
            <a:br>
              <a:rPr lang="de-DE" sz="1600" i="1" dirty="0">
                <a:solidFill>
                  <a:schemeClr val="bg1"/>
                </a:solidFill>
              </a:rPr>
            </a:br>
            <a:r>
              <a:rPr lang="de-DE" sz="1600" i="1" dirty="0">
                <a:solidFill>
                  <a:schemeClr val="bg1"/>
                </a:solidFill>
              </a:rPr>
              <a:t>des österreichischen Bilanzierungsmodells</a:t>
            </a:r>
          </a:p>
        </p:txBody>
      </p:sp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05C6DB43-0122-48D8-B7A0-0C46AB7BCC24}"/>
              </a:ext>
            </a:extLst>
          </p:cNvPr>
          <p:cNvCxnSpPr>
            <a:cxnSpLocks/>
            <a:stCxn id="14" idx="2"/>
            <a:endCxn id="27" idx="0"/>
          </p:cNvCxnSpPr>
          <p:nvPr/>
        </p:nvCxnSpPr>
        <p:spPr>
          <a:xfrm>
            <a:off x="4571998" y="4020694"/>
            <a:ext cx="2" cy="3677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Verbinder: gewinkelt 38">
            <a:extLst>
              <a:ext uri="{FF2B5EF4-FFF2-40B4-BE49-F238E27FC236}">
                <a16:creationId xmlns:a16="http://schemas.microsoft.com/office/drawing/2014/main" id="{36537C15-7439-4094-B1C1-1F5477042E05}"/>
              </a:ext>
            </a:extLst>
          </p:cNvPr>
          <p:cNvCxnSpPr>
            <a:cxnSpLocks/>
            <a:stCxn id="15" idx="2"/>
            <a:endCxn id="27" idx="0"/>
          </p:cNvCxnSpPr>
          <p:nvPr/>
        </p:nvCxnSpPr>
        <p:spPr>
          <a:xfrm rot="5400000">
            <a:off x="5540254" y="3052440"/>
            <a:ext cx="367749" cy="230425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Verbinder: gewinkelt 41">
            <a:extLst>
              <a:ext uri="{FF2B5EF4-FFF2-40B4-BE49-F238E27FC236}">
                <a16:creationId xmlns:a16="http://schemas.microsoft.com/office/drawing/2014/main" id="{595022A9-B5C9-42FC-A5BD-44FA18A9D517}"/>
              </a:ext>
            </a:extLst>
          </p:cNvPr>
          <p:cNvCxnSpPr>
            <a:cxnSpLocks/>
            <a:stCxn id="13" idx="2"/>
            <a:endCxn id="27" idx="0"/>
          </p:cNvCxnSpPr>
          <p:nvPr/>
        </p:nvCxnSpPr>
        <p:spPr>
          <a:xfrm rot="16200000" flipH="1">
            <a:off x="3235998" y="3052440"/>
            <a:ext cx="367749" cy="230425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Verbinder: gewinkelt 48">
            <a:extLst>
              <a:ext uri="{FF2B5EF4-FFF2-40B4-BE49-F238E27FC236}">
                <a16:creationId xmlns:a16="http://schemas.microsoft.com/office/drawing/2014/main" id="{3ADE5470-0AB0-4917-91D8-21761E286566}"/>
              </a:ext>
            </a:extLst>
          </p:cNvPr>
          <p:cNvCxnSpPr>
            <a:cxnSpLocks/>
            <a:stCxn id="9" idx="2"/>
            <a:endCxn id="15" idx="0"/>
          </p:cNvCxnSpPr>
          <p:nvPr/>
        </p:nvCxnSpPr>
        <p:spPr>
          <a:xfrm rot="16200000" flipH="1">
            <a:off x="5580919" y="2114006"/>
            <a:ext cx="286419" cy="230425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Verbinder: gewinkelt 50">
            <a:extLst>
              <a:ext uri="{FF2B5EF4-FFF2-40B4-BE49-F238E27FC236}">
                <a16:creationId xmlns:a16="http://schemas.microsoft.com/office/drawing/2014/main" id="{6357CD01-C8A1-4B0C-B853-156BC5818C94}"/>
              </a:ext>
            </a:extLst>
          </p:cNvPr>
          <p:cNvCxnSpPr>
            <a:cxnSpLocks/>
            <a:stCxn id="9" idx="2"/>
            <a:endCxn id="13" idx="0"/>
          </p:cNvCxnSpPr>
          <p:nvPr/>
        </p:nvCxnSpPr>
        <p:spPr>
          <a:xfrm rot="5400000">
            <a:off x="3276663" y="2114006"/>
            <a:ext cx="286419" cy="230425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hteck: abgerundete Ecken 74">
            <a:extLst>
              <a:ext uri="{FF2B5EF4-FFF2-40B4-BE49-F238E27FC236}">
                <a16:creationId xmlns:a16="http://schemas.microsoft.com/office/drawing/2014/main" id="{EF3B6961-C270-48C7-9D2E-FF8D4684AB96}"/>
              </a:ext>
            </a:extLst>
          </p:cNvPr>
          <p:cNvSpPr/>
          <p:nvPr/>
        </p:nvSpPr>
        <p:spPr>
          <a:xfrm>
            <a:off x="1331638" y="1131590"/>
            <a:ext cx="6480720" cy="532757"/>
          </a:xfrm>
          <a:prstGeom prst="roundRect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ctr"/>
          <a:lstStyle/>
          <a:p>
            <a:pPr algn="ctr"/>
            <a:r>
              <a:rPr lang="de-DE" sz="1600" i="1" dirty="0">
                <a:solidFill>
                  <a:schemeClr val="bg1"/>
                </a:solidFill>
              </a:rPr>
              <a:t>Konsultationsdokument und dazu erhaltene Stellungnahmen</a:t>
            </a: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B1C90FD5-4296-44AE-9F25-3C8FDA216B1D}"/>
              </a:ext>
            </a:extLst>
          </p:cNvPr>
          <p:cNvSpPr txBox="1"/>
          <p:nvPr/>
        </p:nvSpPr>
        <p:spPr>
          <a:xfrm>
            <a:off x="319737" y="1203598"/>
            <a:ext cx="864096" cy="36004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ctr"/>
            <a:r>
              <a:rPr lang="de-DE" sz="1200" i="1" dirty="0"/>
              <a:t>Status Quo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4DEC6959-495F-4F61-9F73-D28FD6B9AEB8}"/>
              </a:ext>
            </a:extLst>
          </p:cNvPr>
          <p:cNvSpPr txBox="1"/>
          <p:nvPr/>
        </p:nvSpPr>
        <p:spPr>
          <a:xfrm>
            <a:off x="319737" y="4499125"/>
            <a:ext cx="864096" cy="36004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ctr"/>
            <a:r>
              <a:rPr lang="de-DE" sz="1200" i="1" dirty="0"/>
              <a:t>Ziel</a:t>
            </a:r>
          </a:p>
        </p:txBody>
      </p:sp>
      <p:cxnSp>
        <p:nvCxnSpPr>
          <p:cNvPr id="79" name="Gerade Verbindung mit Pfeil 78">
            <a:extLst>
              <a:ext uri="{FF2B5EF4-FFF2-40B4-BE49-F238E27FC236}">
                <a16:creationId xmlns:a16="http://schemas.microsoft.com/office/drawing/2014/main" id="{20589B8B-CA69-46D9-8B1F-4B748DA31F89}"/>
              </a:ext>
            </a:extLst>
          </p:cNvPr>
          <p:cNvCxnSpPr>
            <a:stCxn id="76" idx="2"/>
            <a:endCxn id="77" idx="0"/>
          </p:cNvCxnSpPr>
          <p:nvPr/>
        </p:nvCxnSpPr>
        <p:spPr>
          <a:xfrm>
            <a:off x="751785" y="1563638"/>
            <a:ext cx="0" cy="2935487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41C1CCA5-2F27-456D-9E8B-E56C43F49991}"/>
              </a:ext>
            </a:extLst>
          </p:cNvPr>
          <p:cNvSpPr/>
          <p:nvPr/>
        </p:nvSpPr>
        <p:spPr>
          <a:xfrm>
            <a:off x="3635894" y="2513832"/>
            <a:ext cx="1872208" cy="611350"/>
          </a:xfrm>
          <a:prstGeom prst="round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r>
              <a:rPr lang="de-DE" sz="1600" dirty="0">
                <a:solidFill>
                  <a:schemeClr val="bg1"/>
                </a:solidFill>
              </a:rPr>
              <a:t>Grundsätze der Bilanzierung</a:t>
            </a:r>
          </a:p>
        </p:txBody>
      </p:sp>
    </p:spTree>
    <p:extLst>
      <p:ext uri="{BB962C8B-B14F-4D97-AF65-F5344CB8AC3E}">
        <p14:creationId xmlns:p14="http://schemas.microsoft.com/office/powerpoint/2010/main" val="139069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4C94F9E5-EF8E-4420-99AE-BD708881C059}"/>
              </a:ext>
            </a:extLst>
          </p:cNvPr>
          <p:cNvSpPr txBox="1">
            <a:spLocks/>
          </p:cNvSpPr>
          <p:nvPr/>
        </p:nvSpPr>
        <p:spPr>
          <a:xfrm>
            <a:off x="324049" y="1070646"/>
            <a:ext cx="8496303" cy="38903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600"/>
              </a:spcBef>
            </a:pPr>
            <a:r>
              <a:rPr lang="de-DE" dirty="0"/>
              <a:t>Fokus auf "Parameter der Bilanzierung": Szenario-basierte Betrachtung von Ausgestaltungsoptionen für Untertägige Anreize </a:t>
            </a:r>
          </a:p>
          <a:p>
            <a:pPr lvl="2">
              <a:spcBef>
                <a:spcPts val="600"/>
              </a:spcBef>
            </a:pPr>
            <a:r>
              <a:rPr lang="de-DE" dirty="0"/>
              <a:t>Vorstellung der Ergebnisse der quantitativen, mengenmäßigen Analyse der AGGM </a:t>
            </a:r>
          </a:p>
          <a:p>
            <a:pPr lvl="2">
              <a:spcBef>
                <a:spcPts val="600"/>
              </a:spcBef>
            </a:pPr>
            <a:r>
              <a:rPr lang="de-DE" dirty="0"/>
              <a:t>Diskussion </a:t>
            </a:r>
          </a:p>
          <a:p>
            <a:pPr lvl="2">
              <a:spcBef>
                <a:spcPts val="600"/>
              </a:spcBef>
            </a:pPr>
            <a:r>
              <a:rPr lang="de-DE" dirty="0"/>
              <a:t>Überleitung zum nächsten Schritt einer kommerziellen Betrachtung (im 4. WS)</a:t>
            </a:r>
          </a:p>
          <a:p>
            <a:pPr lvl="1">
              <a:spcBef>
                <a:spcPts val="1200"/>
              </a:spcBef>
            </a:pPr>
            <a:r>
              <a:rPr lang="de-DE" dirty="0"/>
              <a:t>Abschluss "Grundsätze der Bilanzierung": Kurzer </a:t>
            </a:r>
            <a:r>
              <a:rPr lang="de-DE" dirty="0" err="1"/>
              <a:t>Recap</a:t>
            </a:r>
            <a:r>
              <a:rPr lang="de-DE" dirty="0"/>
              <a:t> der Diskussion des 2. Workshops bzgl.: </a:t>
            </a:r>
          </a:p>
          <a:p>
            <a:pPr lvl="2">
              <a:spcBef>
                <a:spcPts val="600"/>
              </a:spcBef>
            </a:pPr>
            <a:r>
              <a:rPr lang="de-DE" dirty="0"/>
              <a:t>Endverbraucherfahrpläne (in Verbindung mit BG-Einkürzung) </a:t>
            </a:r>
          </a:p>
          <a:p>
            <a:pPr lvl="2">
              <a:spcBef>
                <a:spcPts val="600"/>
              </a:spcBef>
            </a:pPr>
            <a:r>
              <a:rPr lang="de-DE" dirty="0"/>
              <a:t>Helper/</a:t>
            </a:r>
            <a:r>
              <a:rPr lang="de-DE" dirty="0" err="1"/>
              <a:t>Causer</a:t>
            </a:r>
            <a:r>
              <a:rPr lang="de-DE" dirty="0"/>
              <a:t>-Mechanismus</a:t>
            </a:r>
          </a:p>
          <a:p>
            <a:pPr lvl="1">
              <a:spcBef>
                <a:spcPts val="1200"/>
              </a:spcBef>
            </a:pPr>
            <a:r>
              <a:rPr lang="de-DE" dirty="0"/>
              <a:t>Allfälliges (Q&amp;A, etc.)</a:t>
            </a:r>
          </a:p>
          <a:p>
            <a:pPr lvl="2">
              <a:spcBef>
                <a:spcPts val="600"/>
              </a:spcBef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7502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6" name="Rechteck: obere Ecken abgerundet 5"/>
          <p:cNvSpPr/>
          <p:nvPr/>
        </p:nvSpPr>
        <p:spPr>
          <a:xfrm rot="16200000">
            <a:off x="5984534" y="-462853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3. Fokus: Ausgestaltung Untertägiger Anreize</a:t>
            </a:r>
          </a:p>
        </p:txBody>
      </p:sp>
      <p:sp>
        <p:nvSpPr>
          <p:cNvPr id="7" name="Rechteck: obere Ecken abgerundet 6"/>
          <p:cNvSpPr/>
          <p:nvPr/>
        </p:nvSpPr>
        <p:spPr>
          <a:xfrm rot="16200000">
            <a:off x="5984534" y="-1022509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2. </a:t>
            </a:r>
            <a:r>
              <a:rPr lang="de-DE" dirty="0" err="1">
                <a:solidFill>
                  <a:schemeClr val="accent1"/>
                </a:solidFill>
              </a:rPr>
              <a:t>Recap</a:t>
            </a:r>
            <a:r>
              <a:rPr lang="de-DE" dirty="0">
                <a:solidFill>
                  <a:schemeClr val="accent1"/>
                </a:solidFill>
              </a:rPr>
              <a:t>: Helper/Causer-Mechanismus</a:t>
            </a:r>
          </a:p>
        </p:txBody>
      </p:sp>
      <p:sp>
        <p:nvSpPr>
          <p:cNvPr id="8" name="Rechteck: obere Ecken abgerundet 7"/>
          <p:cNvSpPr/>
          <p:nvPr/>
        </p:nvSpPr>
        <p:spPr>
          <a:xfrm rot="16200000">
            <a:off x="5984534" y="-1582165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solidFill>
            <a:srgbClr val="0066A9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1. </a:t>
            </a:r>
            <a:r>
              <a:rPr lang="de-DE" b="1" dirty="0" err="1">
                <a:solidFill>
                  <a:schemeClr val="bg1"/>
                </a:solidFill>
              </a:rPr>
              <a:t>Recap</a:t>
            </a:r>
            <a:r>
              <a:rPr lang="de-DE" b="1" dirty="0">
                <a:solidFill>
                  <a:schemeClr val="bg1"/>
                </a:solidFill>
              </a:rPr>
              <a:t>: Endverbraucherfahrpläne</a:t>
            </a:r>
          </a:p>
        </p:txBody>
      </p:sp>
      <p:sp>
        <p:nvSpPr>
          <p:cNvPr id="10" name="Rechteck: obere Ecken abgerundet 9"/>
          <p:cNvSpPr/>
          <p:nvPr/>
        </p:nvSpPr>
        <p:spPr>
          <a:xfrm rot="16200000">
            <a:off x="5984535" y="96802"/>
            <a:ext cx="374037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4. Allfälliges / Ausblick</a:t>
            </a:r>
          </a:p>
        </p:txBody>
      </p:sp>
    </p:spTree>
    <p:extLst>
      <p:ext uri="{BB962C8B-B14F-4D97-AF65-F5344CB8AC3E}">
        <p14:creationId xmlns:p14="http://schemas.microsoft.com/office/powerpoint/2010/main" val="2036241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323847" y="2209841"/>
            <a:ext cx="8496303" cy="281018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24000" y="339502"/>
            <a:ext cx="6660268" cy="360000"/>
          </a:xfrm>
        </p:spPr>
        <p:txBody>
          <a:bodyPr/>
          <a:lstStyle/>
          <a:p>
            <a:r>
              <a:rPr lang="de-DE" dirty="0"/>
              <a:t>Status quo bzgl. Endverbraucherfahrpläne </a:t>
            </a:r>
          </a:p>
        </p:txBody>
      </p:sp>
      <p:sp>
        <p:nvSpPr>
          <p:cNvPr id="6" name="Inhaltsplatzhalter 10">
            <a:extLst>
              <a:ext uri="{FF2B5EF4-FFF2-40B4-BE49-F238E27FC236}">
                <a16:creationId xmlns:a16="http://schemas.microsoft.com/office/drawing/2014/main" id="{7C4F6C76-692E-4D47-BE29-5C8AE681C5CD}"/>
              </a:ext>
            </a:extLst>
          </p:cNvPr>
          <p:cNvSpPr txBox="1">
            <a:spLocks/>
          </p:cNvSpPr>
          <p:nvPr/>
        </p:nvSpPr>
        <p:spPr>
          <a:xfrm>
            <a:off x="324049" y="1070646"/>
            <a:ext cx="8496303" cy="38903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400"/>
              </a:spcBef>
            </a:pPr>
            <a:r>
              <a:rPr lang="de-DE" dirty="0"/>
              <a:t>Inhaltliche Beschreibung: Unterlagen des 2. Workshops + Q&amp;A-Dokument</a:t>
            </a:r>
          </a:p>
          <a:p>
            <a:pPr lvl="1">
              <a:spcBef>
                <a:spcPts val="400"/>
              </a:spcBef>
            </a:pPr>
            <a:r>
              <a:rPr lang="de-DE" dirty="0"/>
              <a:t>Position E-Control: Endverbraucherfahrpläne in einem weiterentwickelten Modell für unmittelbare Zwecke der Bilanzierung nicht mehr erforderlich → Operative Entlastung für BGVs durch Entfall dieser (inkl. Nutzung alternativer Informationselemente für ergänzende Mechanismen wie BG-Einschränkung)</a:t>
            </a:r>
          </a:p>
          <a:p>
            <a:pPr lvl="1">
              <a:spcBef>
                <a:spcPts val="400"/>
              </a:spcBef>
            </a:pPr>
            <a:r>
              <a:rPr lang="de-DE" dirty="0"/>
              <a:t>AGGM/FNBs haben bzgl. BG-Einschränkung eine alternativen Ausgestaltungsmöglichkeit vorgestellt, welche eine (zumindest teilweise) fortgesetzte Übermittlung von Endverbraucherfahrplänen durch BGV und einen Anreizmechanismus zur Sicherstellung einer ausreichend hohen Qualität vorsieht</a:t>
            </a:r>
          </a:p>
          <a:p>
            <a:pPr lvl="1">
              <a:spcBef>
                <a:spcPts val="400"/>
              </a:spcBef>
            </a:pPr>
            <a:r>
              <a:rPr lang="de-DE" dirty="0"/>
              <a:t>Im 2. Workshop war diesbezügliche eine uneinheitliche Stimmungslage und durchaus Unterstützung für die Beibehaltung der Endverbraucherfahrpläne erkennbar</a:t>
            </a:r>
          </a:p>
          <a:p>
            <a:pPr lvl="1">
              <a:spcBef>
                <a:spcPts val="400"/>
              </a:spcBef>
            </a:pPr>
            <a:r>
              <a:rPr lang="de-DE" dirty="0"/>
              <a:t>Die Erfüllung grundsätzlicher Anforderungen vorausgesetzt, ist E-Control hier für eine Detailausgestaltung des Konzepts im Einklang mit einer Mehrheitsmeinung der Stakeholder offen</a:t>
            </a:r>
          </a:p>
          <a:p>
            <a:pPr lvl="1">
              <a:spcBef>
                <a:spcPts val="400"/>
              </a:spcBef>
            </a:pPr>
            <a:r>
              <a:rPr lang="de-DE" dirty="0"/>
              <a:t>Ziel für diesen Termin: </a:t>
            </a:r>
          </a:p>
          <a:p>
            <a:pPr lvl="2"/>
            <a:r>
              <a:rPr lang="de-DE" dirty="0"/>
              <a:t>Klärung allfälliger Fragen</a:t>
            </a:r>
          </a:p>
          <a:p>
            <a:pPr lvl="2"/>
            <a:r>
              <a:rPr lang="de-DE" dirty="0"/>
              <a:t>Erneute Erhebung der Stimmungslage um idealerweise eine Arbeitsannahme bzgl. Berücksichtigung des Helper/Causer-Mechanismus in einem weiterentwickelten Konzept treffen zu können</a:t>
            </a:r>
          </a:p>
          <a:p>
            <a:pPr lvl="2">
              <a:spcBef>
                <a:spcPts val="600"/>
              </a:spcBef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6273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6" name="Rechteck: obere Ecken abgerundet 5"/>
          <p:cNvSpPr/>
          <p:nvPr/>
        </p:nvSpPr>
        <p:spPr>
          <a:xfrm rot="16200000">
            <a:off x="5984534" y="-462853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3. Fokus: Ausgestaltung Untertägiger Anreize</a:t>
            </a:r>
          </a:p>
        </p:txBody>
      </p:sp>
      <p:sp>
        <p:nvSpPr>
          <p:cNvPr id="7" name="Rechteck: obere Ecken abgerundet 6"/>
          <p:cNvSpPr/>
          <p:nvPr/>
        </p:nvSpPr>
        <p:spPr>
          <a:xfrm rot="16200000">
            <a:off x="5984534" y="-1022509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solidFill>
            <a:srgbClr val="0066A9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2</a:t>
            </a:r>
            <a:r>
              <a:rPr lang="de-DE" b="1">
                <a:solidFill>
                  <a:schemeClr val="bg1"/>
                </a:solidFill>
              </a:rPr>
              <a:t>. Recap</a:t>
            </a:r>
            <a:r>
              <a:rPr lang="de-DE" b="1" dirty="0">
                <a:solidFill>
                  <a:schemeClr val="bg1"/>
                </a:solidFill>
              </a:rPr>
              <a:t>: Helper</a:t>
            </a:r>
            <a:r>
              <a:rPr lang="de-DE" b="1">
                <a:solidFill>
                  <a:schemeClr val="bg1"/>
                </a:solidFill>
              </a:rPr>
              <a:t>/Causer-Mechanismus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8" name="Rechteck: obere Ecken abgerundet 7"/>
          <p:cNvSpPr/>
          <p:nvPr/>
        </p:nvSpPr>
        <p:spPr>
          <a:xfrm rot="16200000">
            <a:off x="5984534" y="-1582165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1. </a:t>
            </a:r>
            <a:r>
              <a:rPr lang="de-DE" dirty="0" err="1">
                <a:solidFill>
                  <a:schemeClr val="accent1"/>
                </a:solidFill>
              </a:rPr>
              <a:t>Recap</a:t>
            </a:r>
            <a:r>
              <a:rPr lang="de-DE" dirty="0">
                <a:solidFill>
                  <a:schemeClr val="accent1"/>
                </a:solidFill>
              </a:rPr>
              <a:t>: Endverbraucherfahrpläne</a:t>
            </a:r>
          </a:p>
        </p:txBody>
      </p:sp>
      <p:sp>
        <p:nvSpPr>
          <p:cNvPr id="10" name="Rechteck: obere Ecken abgerundet 9"/>
          <p:cNvSpPr/>
          <p:nvPr/>
        </p:nvSpPr>
        <p:spPr>
          <a:xfrm rot="16200000">
            <a:off x="5984535" y="96802"/>
            <a:ext cx="374037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4. Allfälliges / Ausblick</a:t>
            </a:r>
          </a:p>
        </p:txBody>
      </p:sp>
    </p:spTree>
    <p:extLst>
      <p:ext uri="{BB962C8B-B14F-4D97-AF65-F5344CB8AC3E}">
        <p14:creationId xmlns:p14="http://schemas.microsoft.com/office/powerpoint/2010/main" val="3310280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0"/>
          </p:nvPr>
        </p:nvSpPr>
        <p:spPr>
          <a:xfrm>
            <a:off x="323847" y="2209841"/>
            <a:ext cx="8496303" cy="281018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324000" y="339502"/>
            <a:ext cx="6660268" cy="360000"/>
          </a:xfrm>
        </p:spPr>
        <p:txBody>
          <a:bodyPr/>
          <a:lstStyle/>
          <a:p>
            <a:r>
              <a:rPr lang="de-DE" dirty="0"/>
              <a:t>Status quo bzgl. Helper/Causer-Mechanismus</a:t>
            </a:r>
          </a:p>
        </p:txBody>
      </p:sp>
      <p:sp>
        <p:nvSpPr>
          <p:cNvPr id="6" name="Inhaltsplatzhalter 10">
            <a:extLst>
              <a:ext uri="{FF2B5EF4-FFF2-40B4-BE49-F238E27FC236}">
                <a16:creationId xmlns:a16="http://schemas.microsoft.com/office/drawing/2014/main" id="{7C4F6C76-692E-4D47-BE29-5C8AE681C5CD}"/>
              </a:ext>
            </a:extLst>
          </p:cNvPr>
          <p:cNvSpPr txBox="1">
            <a:spLocks/>
          </p:cNvSpPr>
          <p:nvPr/>
        </p:nvSpPr>
        <p:spPr>
          <a:xfrm>
            <a:off x="324049" y="1070646"/>
            <a:ext cx="8496303" cy="38903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buFont typeface="Arial" pitchFamily="34" charset="0"/>
              <a:buNone/>
              <a:defRPr sz="1800" kern="1200">
                <a:solidFill>
                  <a:schemeClr val="accent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6700" indent="-266700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2pPr>
            <a:lvl3pPr marL="541338" indent="-269875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3pPr>
            <a:lvl4pPr marL="809625" indent="-268288" algn="l" defTabSz="914400" rtl="0" eaLnBrk="1" latinLnBrk="0" hangingPunct="1">
              <a:spcBef>
                <a:spcPts val="400"/>
              </a:spcBef>
              <a:buSzPct val="100000"/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4pPr>
            <a:lvl5pPr marL="627063" indent="0" algn="l" defTabSz="914400" rtl="0" eaLnBrk="1" latinLnBrk="0" hangingPunct="1">
              <a:spcBef>
                <a:spcPts val="400"/>
              </a:spcBef>
              <a:buFont typeface="Arial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600"/>
              </a:spcBef>
            </a:pPr>
            <a:r>
              <a:rPr lang="de-DE" dirty="0"/>
              <a:t>Inhaltliche Beschreibung: Unterlage des 2. Workshops + Q&amp;A-Dokument</a:t>
            </a:r>
          </a:p>
          <a:p>
            <a:pPr lvl="1">
              <a:spcBef>
                <a:spcPts val="600"/>
              </a:spcBef>
            </a:pPr>
            <a:r>
              <a:rPr lang="de-DE" dirty="0"/>
              <a:t>Position E-Control: </a:t>
            </a:r>
          </a:p>
          <a:p>
            <a:pPr lvl="2">
              <a:spcBef>
                <a:spcPts val="600"/>
              </a:spcBef>
            </a:pPr>
            <a:r>
              <a:rPr lang="de-DE" dirty="0"/>
              <a:t>Mechanismus könnte sinnvolle Ergänzung der Standardlogik des BAL NC sein</a:t>
            </a:r>
          </a:p>
          <a:p>
            <a:pPr lvl="2">
              <a:spcBef>
                <a:spcPts val="600"/>
              </a:spcBef>
            </a:pPr>
            <a:r>
              <a:rPr lang="de-DE" dirty="0"/>
              <a:t>Umsetzung ist aber nicht zwingend erforderlich, sondern sollte vielmehr auch auf den Einschätzungen der Marktteilnehmer basieren.</a:t>
            </a:r>
          </a:p>
          <a:p>
            <a:pPr lvl="1">
              <a:spcBef>
                <a:spcPts val="600"/>
              </a:spcBef>
            </a:pPr>
            <a:r>
              <a:rPr lang="de-DE" dirty="0"/>
              <a:t>In den schriftlichen Stellungnahmen mehrheitlich positive Stellungnahmen von Versorgern, im 2. Workshop uneinheitliche Positionierung der Stakeholder</a:t>
            </a:r>
          </a:p>
          <a:p>
            <a:pPr lvl="1">
              <a:spcBef>
                <a:spcPts val="600"/>
              </a:spcBef>
            </a:pPr>
            <a:r>
              <a:rPr lang="de-DE" dirty="0"/>
              <a:t>AGGM merkt an, dass der Helper/Causer-Mechanismus gerade im Fall von angespannten Netzsituationen als vorteilhaft empfunden wird, da BGV </a:t>
            </a:r>
            <a:r>
              <a:rPr lang="de-DE" dirty="0" err="1"/>
              <a:t>beanreizt</a:t>
            </a:r>
            <a:r>
              <a:rPr lang="de-DE" dirty="0"/>
              <a:t> werden eher Long-Positionen einzugehen.</a:t>
            </a:r>
          </a:p>
          <a:p>
            <a:pPr lvl="1">
              <a:spcBef>
                <a:spcPts val="600"/>
              </a:spcBef>
            </a:pPr>
            <a:r>
              <a:rPr lang="de-DE" dirty="0"/>
              <a:t>Ziel für diesen Termin: </a:t>
            </a:r>
          </a:p>
          <a:p>
            <a:pPr lvl="2">
              <a:spcBef>
                <a:spcPts val="600"/>
              </a:spcBef>
            </a:pPr>
            <a:r>
              <a:rPr lang="de-DE" dirty="0"/>
              <a:t>Klärung allfälliger Fragen</a:t>
            </a:r>
          </a:p>
          <a:p>
            <a:pPr lvl="2">
              <a:spcBef>
                <a:spcPts val="600"/>
              </a:spcBef>
            </a:pPr>
            <a:r>
              <a:rPr lang="de-DE" dirty="0"/>
              <a:t>Erneute Erhebung der Stimmungslage um idealerweise eine Arbeitsannahme bzgl. Berücksichtigung des Helper/Causer-Mechanismus in einem weiterentwickelten Konzept treffen zu können</a:t>
            </a:r>
          </a:p>
          <a:p>
            <a:pPr lvl="2">
              <a:spcBef>
                <a:spcPts val="600"/>
              </a:spcBef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0917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6" name="Rechteck: obere Ecken abgerundet 5"/>
          <p:cNvSpPr/>
          <p:nvPr/>
        </p:nvSpPr>
        <p:spPr>
          <a:xfrm rot="16200000">
            <a:off x="5984534" y="-462853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solidFill>
            <a:srgbClr val="0066A9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3</a:t>
            </a:r>
            <a:r>
              <a:rPr lang="de-DE" b="1">
                <a:solidFill>
                  <a:schemeClr val="bg1"/>
                </a:solidFill>
              </a:rPr>
              <a:t>. </a:t>
            </a:r>
            <a:r>
              <a:rPr lang="de-DE" b="1" dirty="0">
                <a:solidFill>
                  <a:schemeClr val="bg1"/>
                </a:solidFill>
              </a:rPr>
              <a:t>Fokus: Ausgestaltung </a:t>
            </a:r>
            <a:r>
              <a:rPr lang="de-DE" b="1">
                <a:solidFill>
                  <a:schemeClr val="bg1"/>
                </a:solidFill>
              </a:rPr>
              <a:t>Untertägiger Anreize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7" name="Rechteck: obere Ecken abgerundet 6"/>
          <p:cNvSpPr/>
          <p:nvPr/>
        </p:nvSpPr>
        <p:spPr>
          <a:xfrm rot="16200000">
            <a:off x="5984534" y="-1022509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2. </a:t>
            </a:r>
            <a:r>
              <a:rPr lang="de-DE" dirty="0" err="1">
                <a:solidFill>
                  <a:schemeClr val="accent1"/>
                </a:solidFill>
              </a:rPr>
              <a:t>Recap</a:t>
            </a:r>
            <a:r>
              <a:rPr lang="de-DE" dirty="0">
                <a:solidFill>
                  <a:schemeClr val="accent1"/>
                </a:solidFill>
              </a:rPr>
              <a:t>: Helper/Causer-Mechanismus</a:t>
            </a:r>
          </a:p>
        </p:txBody>
      </p:sp>
      <p:sp>
        <p:nvSpPr>
          <p:cNvPr id="8" name="Rechteck: obere Ecken abgerundet 7"/>
          <p:cNvSpPr/>
          <p:nvPr/>
        </p:nvSpPr>
        <p:spPr>
          <a:xfrm rot="16200000">
            <a:off x="5984534" y="-1582165"/>
            <a:ext cx="374039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1</a:t>
            </a:r>
            <a:r>
              <a:rPr lang="de-DE">
                <a:solidFill>
                  <a:schemeClr val="accent1"/>
                </a:solidFill>
              </a:rPr>
              <a:t>. Recap: Endverbraucherfahrpläne</a:t>
            </a:r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10" name="Rechteck: obere Ecken abgerundet 9"/>
          <p:cNvSpPr/>
          <p:nvPr/>
        </p:nvSpPr>
        <p:spPr>
          <a:xfrm rot="16200000">
            <a:off x="5984535" y="96802"/>
            <a:ext cx="374037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4. Allfälliges / Ausblick</a:t>
            </a:r>
          </a:p>
        </p:txBody>
      </p:sp>
    </p:spTree>
    <p:extLst>
      <p:ext uri="{BB962C8B-B14F-4D97-AF65-F5344CB8AC3E}">
        <p14:creationId xmlns:p14="http://schemas.microsoft.com/office/powerpoint/2010/main" val="40927021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4162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.&lt;/m_chGroupingSymbol17909&gt;&lt;m_strSuffix17909&gt; %&lt;/m_strSuffix17909&gt;&lt;m_yearfmt&gt;&lt;begin val=&quot;0&quot;/&gt;&lt;end val=&quot;4&quot;/&gt;&lt;/m_yearfmt&gt;&lt;/m_precDefaultPercent&gt;&lt;m_precDefaultDate&gt;&lt;m_bNumberIsYear val=&quot;0&quot;/&gt;&lt;m_strFormatTime&gt;%#d.%#m.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3&quot;&gt;&lt;elem m_fUsage=&quot;2.50703100000000000000E+000&quot;&gt;&lt;m_msothmcolidx val=&quot;0&quot;/&gt;&lt;m_rgb r=&quot;05&quot; g=&quot;A5&quot; b=&quot;A5&quot;/&gt;&lt;m_nBrightness val=&quot;0&quot;/&gt;&lt;/elem&gt;&lt;elem m_fUsage=&quot;1.89999999999999990000E+000&quot;&gt;&lt;m_msothmcolidx val=&quot;0&quot;/&gt;&lt;m_rgb r=&quot;F7&quot; g=&quot;DB&quot; b=&quot;C8&quot;/&gt;&lt;m_nBrightness val=&quot;0&quot;/&gt;&lt;/elem&gt;&lt;elem m_fUsage=&quot;8.10000000000000050000E-001&quot;&gt;&lt;m_msothmcolidx val=&quot;0&quot;/&gt;&lt;m_rgb r=&quot;FE&quot; g=&quot;7D&quot; b=&quot;6B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upermaster">
  <a:themeElements>
    <a:clrScheme name="ECA allg">
      <a:dk1>
        <a:srgbClr val="58585A"/>
      </a:dk1>
      <a:lt1>
        <a:srgbClr val="FFFFFF"/>
      </a:lt1>
      <a:dk2>
        <a:srgbClr val="87888A"/>
      </a:dk2>
      <a:lt2>
        <a:srgbClr val="CC071E"/>
      </a:lt2>
      <a:accent1>
        <a:srgbClr val="0066A9"/>
      </a:accent1>
      <a:accent2>
        <a:srgbClr val="699AC9"/>
      </a:accent2>
      <a:accent3>
        <a:srgbClr val="A0BADA"/>
      </a:accent3>
      <a:accent4>
        <a:srgbClr val="E49C00"/>
      </a:accent4>
      <a:accent5>
        <a:srgbClr val="FABB00"/>
      </a:accent5>
      <a:accent6>
        <a:srgbClr val="3FA535"/>
      </a:accent6>
      <a:hlink>
        <a:srgbClr val="0066A9"/>
      </a:hlink>
      <a:folHlink>
        <a:srgbClr val="7030A0"/>
      </a:folHlink>
    </a:clrScheme>
    <a:fontScheme name="ECA allg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rgbClr val="0066A9"/>
          </a:solidFill>
        </a:ln>
      </a:spPr>
      <a:bodyPr lIns="72000" rtlCol="0" anchor="t"/>
      <a:lstStyle>
        <a:defPPr algn="ctr">
          <a:defRPr dirty="0" smtClean="0">
            <a:solidFill>
              <a:srgbClr val="0066A9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noAutofit/>
      </a:bodyPr>
      <a:lstStyle>
        <a:defPPr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 GAS - DE - 180215.potx" id="{23ECF98D-3E79-41CA-88FF-7E766F95E9FA}" vid="{C0639F45-216F-4C7C-9949-6B587B47BF37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00-PRÄSENTATION_GAS_2018</Template>
  <TotalTime>0</TotalTime>
  <Words>612</Words>
  <Application>Microsoft Office PowerPoint</Application>
  <PresentationFormat>Bildschirmpräsentation (16:9)</PresentationFormat>
  <Paragraphs>123</Paragraphs>
  <Slides>15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10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7" baseType="lpstr">
      <vt:lpstr>Arial</vt:lpstr>
      <vt:lpstr>Arial Narrow</vt:lpstr>
      <vt:lpstr>Calibri</vt:lpstr>
      <vt:lpstr>Franklin Gothic Book</vt:lpstr>
      <vt:lpstr>Franklin Gothic Demi</vt:lpstr>
      <vt:lpstr>Symbol</vt:lpstr>
      <vt:lpstr>Times New Roman</vt:lpstr>
      <vt:lpstr>Webdings</vt:lpstr>
      <vt:lpstr>Wingdings</vt:lpstr>
      <vt:lpstr>Wingdings 2</vt:lpstr>
      <vt:lpstr>Supermaster</vt:lpstr>
      <vt:lpstr>think-cell Folie</vt:lpstr>
      <vt:lpstr>Weiterentwicklung des Bilanzierungsmodells  für den österreichischen Gasmarkt Stakeholderprozess</vt:lpstr>
      <vt:lpstr>PowerPoint-Präsentation</vt:lpstr>
      <vt:lpstr>Wo stehen wir…?</vt:lpstr>
      <vt:lpstr>PowerPoint-Präsentation</vt:lpstr>
      <vt:lpstr>PowerPoint-Präsentation</vt:lpstr>
      <vt:lpstr>Status quo bzgl. Endverbraucherfahrpläne </vt:lpstr>
      <vt:lpstr>PowerPoint-Präsentation</vt:lpstr>
      <vt:lpstr>Status quo bzgl. Helper/Causer-Mechanismus</vt:lpstr>
      <vt:lpstr>PowerPoint-Präsentation</vt:lpstr>
      <vt:lpstr>Ausgestaltung Untertägiger Anreize</vt:lpstr>
      <vt:lpstr>PowerPoint-Präsentation</vt:lpstr>
      <vt:lpstr>Nächste Schritte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2018-08-23T13:36:30Z</dcterms:created>
  <dcterms:modified xsi:type="dcterms:W3CDTF">2018-11-05T08:29:24Z</dcterms:modified>
</cp:coreProperties>
</file>