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bookmarkIdSeed="2">
  <p:sldMasterIdLst>
    <p:sldMasterId id="214748372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95" r:id="rId3"/>
    <p:sldId id="336" r:id="rId4"/>
    <p:sldId id="399" r:id="rId5"/>
    <p:sldId id="430" r:id="rId6"/>
    <p:sldId id="432" r:id="rId7"/>
    <p:sldId id="444" r:id="rId8"/>
    <p:sldId id="433" r:id="rId9"/>
    <p:sldId id="435" r:id="rId10"/>
    <p:sldId id="436" r:id="rId11"/>
    <p:sldId id="437" r:id="rId12"/>
    <p:sldId id="439" r:id="rId13"/>
    <p:sldId id="438" r:id="rId14"/>
    <p:sldId id="440" r:id="rId15"/>
    <p:sldId id="441" r:id="rId16"/>
    <p:sldId id="443" r:id="rId17"/>
    <p:sldId id="446" r:id="rId18"/>
    <p:sldId id="445" r:id="rId19"/>
    <p:sldId id="434" r:id="rId20"/>
    <p:sldId id="323" r:id="rId21"/>
    <p:sldId id="311" r:id="rId22"/>
    <p:sldId id="274" r:id="rId23"/>
    <p:sldId id="275" r:id="rId24"/>
  </p:sldIdLst>
  <p:sldSz cx="9144000" cy="5143500" type="screen16x9"/>
  <p:notesSz cx="6797675" cy="9926638"/>
  <p:custDataLst>
    <p:tags r:id="rId2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58">
          <p15:clr>
            <a:srgbClr val="A4A3A4"/>
          </p15:clr>
        </p15:guide>
        <p15:guide id="2" orient="horz" pos="3230" userDrawn="1">
          <p15:clr>
            <a:srgbClr val="A4A3A4"/>
          </p15:clr>
        </p15:guide>
        <p15:guide id="10" pos="5556" userDrawn="1">
          <p15:clr>
            <a:srgbClr val="A4A3A4"/>
          </p15:clr>
        </p15:guide>
        <p15:guide id="11" pos="204" userDrawn="1">
          <p15:clr>
            <a:srgbClr val="A4A3A4"/>
          </p15:clr>
        </p15:guide>
        <p15:guide id="12" pos="1950">
          <p15:clr>
            <a:srgbClr val="A4A3A4"/>
          </p15:clr>
        </p15:guide>
        <p15:guide id="13" pos="3810">
          <p15:clr>
            <a:srgbClr val="A4A3A4"/>
          </p15:clr>
        </p15:guide>
        <p15:guide id="14" pos="2880">
          <p15:clr>
            <a:srgbClr val="A4A3A4"/>
          </p15:clr>
        </p15:guide>
        <p15:guide id="15" pos="2194" userDrawn="1">
          <p15:clr>
            <a:srgbClr val="A4A3A4"/>
          </p15:clr>
        </p15:guide>
        <p15:guide id="16" pos="376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A9"/>
    <a:srgbClr val="990516"/>
    <a:srgbClr val="0072C0"/>
    <a:srgbClr val="82A4CE"/>
    <a:srgbClr val="58585A"/>
    <a:srgbClr val="FF9900"/>
    <a:srgbClr val="006BB4"/>
    <a:srgbClr val="699AC9"/>
    <a:srgbClr val="000000"/>
    <a:srgbClr val="0066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069" autoAdjust="0"/>
    <p:restoredTop sz="96949" autoAdjust="0"/>
  </p:normalViewPr>
  <p:slideViewPr>
    <p:cSldViewPr snapToObjects="1" showGuides="1">
      <p:cViewPr varScale="1">
        <p:scale>
          <a:sx n="149" d="100"/>
          <a:sy n="149" d="100"/>
        </p:scale>
        <p:origin x="658" y="-139"/>
      </p:cViewPr>
      <p:guideLst>
        <p:guide orient="horz" pos="2958"/>
        <p:guide orient="horz" pos="3230"/>
        <p:guide pos="5556"/>
        <p:guide pos="204"/>
        <p:guide pos="1950"/>
        <p:guide pos="3810"/>
        <p:guide pos="2880"/>
        <p:guide pos="2194"/>
        <p:guide pos="3765"/>
      </p:guideLst>
    </p:cSldViewPr>
  </p:slideViewPr>
  <p:outlineViewPr>
    <p:cViewPr>
      <p:scale>
        <a:sx n="33" d="100"/>
        <a:sy n="33" d="100"/>
      </p:scale>
      <p:origin x="0" y="6444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 showGuides="1">
      <p:cViewPr varScale="1">
        <p:scale>
          <a:sx n="80" d="100"/>
          <a:sy n="80" d="100"/>
        </p:scale>
        <p:origin x="-3912" y="-90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le\Desktop\FlexKosten_NCG20181129%20cl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e-control.loc\eca\shares\Gas\Projekte%20und%20Fachthemen\01_Monitoring%20und%20Marktmodellentwicklung\Bilanzierung%20NEU\Stakeholderprozess%202018-19\Workshops\4.%20WS%20-%20Parameter%20-%2004.%20Dez.%202018\RE%20Kosten%20AGC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'FlexKosten_20181129 (1)'!$H$2</c:f>
              <c:strCache>
                <c:ptCount val="1"/>
                <c:pt idx="0">
                  <c:v>Flex-Beitrag in % NCG-Preis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'FlexKosten_20181129 (1)'!$A$3:$A$732</c:f>
              <c:numCache>
                <c:formatCode>m/d/yyyy</c:formatCode>
                <c:ptCount val="64"/>
                <c:pt idx="0">
                  <c:v>42829</c:v>
                </c:pt>
                <c:pt idx="1">
                  <c:v>42831</c:v>
                </c:pt>
                <c:pt idx="2">
                  <c:v>42833</c:v>
                </c:pt>
                <c:pt idx="3">
                  <c:v>42856</c:v>
                </c:pt>
                <c:pt idx="4">
                  <c:v>42857</c:v>
                </c:pt>
                <c:pt idx="5">
                  <c:v>42859</c:v>
                </c:pt>
                <c:pt idx="6">
                  <c:v>42863</c:v>
                </c:pt>
                <c:pt idx="7">
                  <c:v>42868</c:v>
                </c:pt>
                <c:pt idx="8">
                  <c:v>42870</c:v>
                </c:pt>
                <c:pt idx="9">
                  <c:v>42880</c:v>
                </c:pt>
                <c:pt idx="10">
                  <c:v>42884</c:v>
                </c:pt>
                <c:pt idx="11">
                  <c:v>42885</c:v>
                </c:pt>
                <c:pt idx="12">
                  <c:v>42888</c:v>
                </c:pt>
                <c:pt idx="13">
                  <c:v>42889</c:v>
                </c:pt>
                <c:pt idx="14">
                  <c:v>42890</c:v>
                </c:pt>
                <c:pt idx="15">
                  <c:v>42896</c:v>
                </c:pt>
                <c:pt idx="16">
                  <c:v>42905</c:v>
                </c:pt>
                <c:pt idx="17">
                  <c:v>42906</c:v>
                </c:pt>
                <c:pt idx="18">
                  <c:v>42916</c:v>
                </c:pt>
                <c:pt idx="19">
                  <c:v>42917</c:v>
                </c:pt>
                <c:pt idx="20">
                  <c:v>42918</c:v>
                </c:pt>
                <c:pt idx="21">
                  <c:v>42919</c:v>
                </c:pt>
                <c:pt idx="22">
                  <c:v>42922</c:v>
                </c:pt>
                <c:pt idx="23">
                  <c:v>42925</c:v>
                </c:pt>
                <c:pt idx="24">
                  <c:v>43020</c:v>
                </c:pt>
                <c:pt idx="25">
                  <c:v>43022</c:v>
                </c:pt>
                <c:pt idx="26">
                  <c:v>43037</c:v>
                </c:pt>
                <c:pt idx="27">
                  <c:v>43039</c:v>
                </c:pt>
                <c:pt idx="28">
                  <c:v>43040</c:v>
                </c:pt>
                <c:pt idx="29">
                  <c:v>43046</c:v>
                </c:pt>
                <c:pt idx="30">
                  <c:v>43052</c:v>
                </c:pt>
                <c:pt idx="31">
                  <c:v>43054</c:v>
                </c:pt>
                <c:pt idx="32">
                  <c:v>43055</c:v>
                </c:pt>
                <c:pt idx="33">
                  <c:v>43067</c:v>
                </c:pt>
                <c:pt idx="34">
                  <c:v>43068</c:v>
                </c:pt>
                <c:pt idx="35">
                  <c:v>43073</c:v>
                </c:pt>
                <c:pt idx="36">
                  <c:v>43075</c:v>
                </c:pt>
                <c:pt idx="37">
                  <c:v>43091</c:v>
                </c:pt>
                <c:pt idx="38">
                  <c:v>43098</c:v>
                </c:pt>
                <c:pt idx="39">
                  <c:v>43118</c:v>
                </c:pt>
                <c:pt idx="40">
                  <c:v>43128</c:v>
                </c:pt>
                <c:pt idx="41">
                  <c:v>43131</c:v>
                </c:pt>
                <c:pt idx="42">
                  <c:v>43139</c:v>
                </c:pt>
                <c:pt idx="43">
                  <c:v>43168</c:v>
                </c:pt>
                <c:pt idx="44">
                  <c:v>43171</c:v>
                </c:pt>
                <c:pt idx="45">
                  <c:v>43191</c:v>
                </c:pt>
                <c:pt idx="46">
                  <c:v>43192</c:v>
                </c:pt>
                <c:pt idx="47">
                  <c:v>43193</c:v>
                </c:pt>
                <c:pt idx="48">
                  <c:v>43197</c:v>
                </c:pt>
                <c:pt idx="49">
                  <c:v>43210</c:v>
                </c:pt>
                <c:pt idx="50">
                  <c:v>43249</c:v>
                </c:pt>
                <c:pt idx="51">
                  <c:v>43260</c:v>
                </c:pt>
                <c:pt idx="52">
                  <c:v>43261</c:v>
                </c:pt>
                <c:pt idx="53">
                  <c:v>43262</c:v>
                </c:pt>
                <c:pt idx="54">
                  <c:v>43265</c:v>
                </c:pt>
                <c:pt idx="55">
                  <c:v>43278</c:v>
                </c:pt>
                <c:pt idx="56">
                  <c:v>43310</c:v>
                </c:pt>
                <c:pt idx="57">
                  <c:v>43311</c:v>
                </c:pt>
                <c:pt idx="58">
                  <c:v>43320</c:v>
                </c:pt>
                <c:pt idx="59">
                  <c:v>43335</c:v>
                </c:pt>
                <c:pt idx="60">
                  <c:v>43344</c:v>
                </c:pt>
                <c:pt idx="61">
                  <c:v>43360</c:v>
                </c:pt>
                <c:pt idx="62">
                  <c:v>43362</c:v>
                </c:pt>
                <c:pt idx="63">
                  <c:v>43369</c:v>
                </c:pt>
              </c:numCache>
            </c:numRef>
          </c:cat>
          <c:val>
            <c:numRef>
              <c:f>'FlexKosten_20181129 (1)'!$H$3:$H$732</c:f>
              <c:numCache>
                <c:formatCode>0%</c:formatCode>
                <c:ptCount val="64"/>
                <c:pt idx="0">
                  <c:v>2.2939801285797781E-2</c:v>
                </c:pt>
                <c:pt idx="1">
                  <c:v>2.4690265486725663E-2</c:v>
                </c:pt>
                <c:pt idx="2">
                  <c:v>5.1737567405632116E-2</c:v>
                </c:pt>
                <c:pt idx="3">
                  <c:v>2.071759259259259E-2</c:v>
                </c:pt>
                <c:pt idx="4">
                  <c:v>2.8693667997718195E-2</c:v>
                </c:pt>
                <c:pt idx="5">
                  <c:v>2.1126760563380281E-2</c:v>
                </c:pt>
                <c:pt idx="6">
                  <c:v>3.134991119005328E-2</c:v>
                </c:pt>
                <c:pt idx="7">
                  <c:v>2.4289940828402367E-2</c:v>
                </c:pt>
                <c:pt idx="8">
                  <c:v>2.7804014167650527E-2</c:v>
                </c:pt>
                <c:pt idx="9">
                  <c:v>2.254050925925926E-2</c:v>
                </c:pt>
                <c:pt idx="10">
                  <c:v>8.3918128654970753E-3</c:v>
                </c:pt>
                <c:pt idx="11">
                  <c:v>2.9988499137435305E-2</c:v>
                </c:pt>
                <c:pt idx="12">
                  <c:v>1.8260609683203824E-2</c:v>
                </c:pt>
                <c:pt idx="13">
                  <c:v>2.6987447698744772E-2</c:v>
                </c:pt>
                <c:pt idx="14">
                  <c:v>2.0143454871488345E-2</c:v>
                </c:pt>
                <c:pt idx="15">
                  <c:v>2.0235294117647056E-2</c:v>
                </c:pt>
                <c:pt idx="16">
                  <c:v>2.3524041387705419E-2</c:v>
                </c:pt>
                <c:pt idx="17">
                  <c:v>1.5654761904761904E-2</c:v>
                </c:pt>
                <c:pt idx="18">
                  <c:v>3.3772455089820359E-2</c:v>
                </c:pt>
                <c:pt idx="19">
                  <c:v>2.2934131736526947E-2</c:v>
                </c:pt>
                <c:pt idx="20">
                  <c:v>3.6317365269461083E-2</c:v>
                </c:pt>
                <c:pt idx="21">
                  <c:v>2.065544197233915E-2</c:v>
                </c:pt>
                <c:pt idx="22">
                  <c:v>1.8244873341375152E-2</c:v>
                </c:pt>
                <c:pt idx="23">
                  <c:v>1.7364147407870081E-2</c:v>
                </c:pt>
                <c:pt idx="24">
                  <c:v>1.6715846994535519E-2</c:v>
                </c:pt>
                <c:pt idx="25">
                  <c:v>2.8654781199351699E-2</c:v>
                </c:pt>
                <c:pt idx="26">
                  <c:v>2.9350649350649353E-2</c:v>
                </c:pt>
                <c:pt idx="27">
                  <c:v>1.7998929909042265E-2</c:v>
                </c:pt>
                <c:pt idx="28">
                  <c:v>2.0756256800870513E-2</c:v>
                </c:pt>
                <c:pt idx="29">
                  <c:v>6.0621497707590427E-3</c:v>
                </c:pt>
                <c:pt idx="30">
                  <c:v>1.4211834908005967E-2</c:v>
                </c:pt>
                <c:pt idx="31">
                  <c:v>2.2511508951406647E-2</c:v>
                </c:pt>
                <c:pt idx="32">
                  <c:v>3.6482793522267201E-2</c:v>
                </c:pt>
                <c:pt idx="33">
                  <c:v>2.6329966329966332E-2</c:v>
                </c:pt>
                <c:pt idx="34">
                  <c:v>3.0673076923076921E-3</c:v>
                </c:pt>
                <c:pt idx="35">
                  <c:v>6.3038724373576313E-2</c:v>
                </c:pt>
                <c:pt idx="36">
                  <c:v>2.2438685793614067E-2</c:v>
                </c:pt>
                <c:pt idx="37">
                  <c:v>5.9252288911495421E-2</c:v>
                </c:pt>
                <c:pt idx="38">
                  <c:v>4.2723076923076919E-2</c:v>
                </c:pt>
                <c:pt idx="39">
                  <c:v>1.9152915291529155E-2</c:v>
                </c:pt>
                <c:pt idx="40">
                  <c:v>2.300397501419648E-2</c:v>
                </c:pt>
                <c:pt idx="41">
                  <c:v>1.9098591549295777E-2</c:v>
                </c:pt>
                <c:pt idx="42">
                  <c:v>2.2894131185270426E-2</c:v>
                </c:pt>
                <c:pt idx="43">
                  <c:v>2.6890798786653184E-2</c:v>
                </c:pt>
                <c:pt idx="44">
                  <c:v>0.25319351763584369</c:v>
                </c:pt>
                <c:pt idx="45">
                  <c:v>5.516212043232116E-2</c:v>
                </c:pt>
                <c:pt idx="46">
                  <c:v>1.8584662892434378E-2</c:v>
                </c:pt>
                <c:pt idx="47">
                  <c:v>1.6008492569002122E-2</c:v>
                </c:pt>
                <c:pt idx="48">
                  <c:v>3.0204081632653066E-2</c:v>
                </c:pt>
                <c:pt idx="49">
                  <c:v>4.961689587426326E-2</c:v>
                </c:pt>
                <c:pt idx="50">
                  <c:v>1.9039301310043669E-3</c:v>
                </c:pt>
                <c:pt idx="51">
                  <c:v>1.4034373586612393E-2</c:v>
                </c:pt>
                <c:pt idx="52">
                  <c:v>1.5318860244233378E-2</c:v>
                </c:pt>
                <c:pt idx="53">
                  <c:v>1.7223731884057975E-2</c:v>
                </c:pt>
                <c:pt idx="54">
                  <c:v>8.6669580419580419E-3</c:v>
                </c:pt>
                <c:pt idx="55">
                  <c:v>1.4254945054945053E-2</c:v>
                </c:pt>
                <c:pt idx="56">
                  <c:v>1.1688596491228071E-2</c:v>
                </c:pt>
                <c:pt idx="57">
                  <c:v>1.0052038161318302E-2</c:v>
                </c:pt>
                <c:pt idx="58">
                  <c:v>1.3792808219178082E-2</c:v>
                </c:pt>
                <c:pt idx="59">
                  <c:v>2.1317034700315457E-2</c:v>
                </c:pt>
                <c:pt idx="60">
                  <c:v>1.7910103726469458E-2</c:v>
                </c:pt>
                <c:pt idx="61">
                  <c:v>2.4639211545230549E-2</c:v>
                </c:pt>
                <c:pt idx="62">
                  <c:v>3.0531468531468528E-2</c:v>
                </c:pt>
                <c:pt idx="63">
                  <c:v>2.6226148409893991E-2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3E4-466E-A9C8-9CA68625B2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671030704"/>
        <c:axId val="1659087072"/>
      </c:lineChart>
      <c:dateAx>
        <c:axId val="1671030704"/>
        <c:scaling>
          <c:orientation val="minMax"/>
        </c:scaling>
        <c:delete val="0"/>
        <c:axPos val="b"/>
        <c:numFmt formatCode="m/d/yy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659087072"/>
        <c:crosses val="autoZero"/>
        <c:auto val="1"/>
        <c:lblOffset val="100"/>
        <c:baseTimeUnit val="days"/>
        <c:majorUnit val="3"/>
        <c:majorTimeUnit val="months"/>
      </c:dateAx>
      <c:valAx>
        <c:axId val="16590870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6710307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de-D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'Diagram Building'!$N$31</c:f>
              <c:strCache>
                <c:ptCount val="1"/>
                <c:pt idx="0">
                  <c:v>MIN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81E-4353-AC48-53B374C7460E}"/>
              </c:ext>
            </c:extLst>
          </c:dPt>
          <c:dLbls>
            <c:dLbl>
              <c:idx val="2"/>
              <c:layout>
                <c:manualLayout>
                  <c:x val="-1.9015876010499217E-2"/>
                  <c:y val="9.02655691226356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81E-4353-AC48-53B374C7460E}"/>
                </c:ext>
              </c:extLst>
            </c:dLbl>
            <c:dLbl>
              <c:idx val="3"/>
              <c:layout>
                <c:manualLayout>
                  <c:x val="-1.7431219676291011E-2"/>
                  <c:y val="1.80531138245272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281E-4353-AC48-53B374C7460E}"/>
                </c:ext>
              </c:extLst>
            </c:dLbl>
            <c:dLbl>
              <c:idx val="4"/>
              <c:layout>
                <c:manualLayout>
                  <c:x val="2.4345339045131437E-2"/>
                  <c:y val="3.07302995187925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81E-4353-AC48-53B374C7460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'Diagram Building'!$M$32:$M$36</c:f>
              <c:strCache>
                <c:ptCount val="5"/>
                <c:pt idx="0">
                  <c:v>AGGM Szenarien mit 3% Toleranz</c:v>
                </c:pt>
                <c:pt idx="1">
                  <c:v>AGGM Szenarien mit 5% Toleranz</c:v>
                </c:pt>
                <c:pt idx="2">
                  <c:v>AGGM Szenarien mit 7% Toleranz</c:v>
                </c:pt>
                <c:pt idx="3">
                  <c:v>AGGM Szenarien mit 10% Toleranz</c:v>
                </c:pt>
                <c:pt idx="4">
                  <c:v>Mehrjahresduchschnitt AGCS phys. AE Saldo (Kauf abzgl. Verkauf)</c:v>
                </c:pt>
              </c:strCache>
            </c:strRef>
          </c:cat>
          <c:val>
            <c:numRef>
              <c:f>'Diagram Building'!$N$32:$N$36</c:f>
              <c:numCache>
                <c:formatCode>#,##0.0\ "Mio. EUR"</c:formatCode>
                <c:ptCount val="5"/>
                <c:pt idx="0">
                  <c:v>1.8060000000000001E-3</c:v>
                </c:pt>
                <c:pt idx="1">
                  <c:v>8.3560000000000006E-3</c:v>
                </c:pt>
                <c:pt idx="2">
                  <c:v>2.8098000000000001E-2</c:v>
                </c:pt>
                <c:pt idx="3">
                  <c:v>0.13251499999999999</c:v>
                </c:pt>
                <c:pt idx="4">
                  <c:v>9.0413622085250065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81E-4353-AC48-53B374C7460E}"/>
            </c:ext>
          </c:extLst>
        </c:ser>
        <c:ser>
          <c:idx val="1"/>
          <c:order val="1"/>
          <c:tx>
            <c:strRef>
              <c:f>'Diagram Building'!$O$31</c:f>
              <c:strCache>
                <c:ptCount val="1"/>
                <c:pt idx="0">
                  <c:v>MAX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281E-4353-AC48-53B374C7460E}"/>
              </c:ext>
            </c:extLst>
          </c:dPt>
          <c:dLbls>
            <c:dLbl>
              <c:idx val="0"/>
              <c:layout>
                <c:manualLayout>
                  <c:x val="4.0425456518277919E-2"/>
                  <c:y val="-4.51327845613173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81E-4353-AC48-53B374C7460E}"/>
                </c:ext>
              </c:extLst>
            </c:dLbl>
            <c:dLbl>
              <c:idx val="1"/>
              <c:layout>
                <c:manualLayout>
                  <c:x val="3.5362916246795127E-2"/>
                  <c:y val="-1.6548496502839608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81E-4353-AC48-53B374C7460E}"/>
                </c:ext>
              </c:extLst>
            </c:dLbl>
            <c:dLbl>
              <c:idx val="2"/>
              <c:layout>
                <c:manualLayout>
                  <c:x val="2.2185188678915686E-2"/>
                  <c:y val="4.513278456131821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81E-4353-AC48-53B374C7460E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81E-4353-AC48-53B374C7460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'Diagram Building'!$M$32:$M$36</c:f>
              <c:strCache>
                <c:ptCount val="5"/>
                <c:pt idx="0">
                  <c:v>AGGM Szenarien mit 3% Toleranz</c:v>
                </c:pt>
                <c:pt idx="1">
                  <c:v>AGGM Szenarien mit 5% Toleranz</c:v>
                </c:pt>
                <c:pt idx="2">
                  <c:v>AGGM Szenarien mit 7% Toleranz</c:v>
                </c:pt>
                <c:pt idx="3">
                  <c:v>AGGM Szenarien mit 10% Toleranz</c:v>
                </c:pt>
                <c:pt idx="4">
                  <c:v>Mehrjahresduchschnitt AGCS phys. AE Saldo (Kauf abzgl. Verkauf)</c:v>
                </c:pt>
              </c:strCache>
            </c:strRef>
          </c:cat>
          <c:val>
            <c:numRef>
              <c:f>'Diagram Building'!$O$32:$O$36</c:f>
              <c:numCache>
                <c:formatCode>#,##0.0\ "Mio. EUR"</c:formatCode>
                <c:ptCount val="5"/>
                <c:pt idx="0">
                  <c:v>8.286E-3</c:v>
                </c:pt>
                <c:pt idx="1">
                  <c:v>0.160333</c:v>
                </c:pt>
                <c:pt idx="2">
                  <c:v>0.78970099999999999</c:v>
                </c:pt>
                <c:pt idx="3">
                  <c:v>2.9367160000000001</c:v>
                </c:pt>
                <c:pt idx="4">
                  <c:v>9.0413622085250065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281E-4353-AC48-53B374C746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4"/>
        <c:axId val="92581136"/>
        <c:axId val="398504592"/>
      </c:barChart>
      <c:catAx>
        <c:axId val="925811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398504592"/>
        <c:crosses val="autoZero"/>
        <c:auto val="1"/>
        <c:lblAlgn val="ctr"/>
        <c:lblOffset val="100"/>
        <c:noMultiLvlLbl val="0"/>
      </c:catAx>
      <c:valAx>
        <c:axId val="398504592"/>
        <c:scaling>
          <c:orientation val="minMax"/>
        </c:scaling>
        <c:delete val="1"/>
        <c:axPos val="l"/>
        <c:numFmt formatCode="#,##0.0\ &quot;Mio. EUR&quot;" sourceLinked="1"/>
        <c:majorTickMark val="none"/>
        <c:minorTickMark val="none"/>
        <c:tickLblPos val="nextTo"/>
        <c:crossAx val="92581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CF5D56-327A-43CF-BEE1-725231320A40}" type="datetimeFigureOut">
              <a:rPr lang="de-DE" smtClean="0"/>
              <a:t>04.12.2018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B0655C-32E6-41D9-9303-233B0CBBBB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87558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332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6332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>
              <a:defRPr sz="1200"/>
            </a:lvl1pPr>
          </a:lstStyle>
          <a:p>
            <a:fld id="{93CFE237-840E-452E-B600-C4B5ED2D8040}" type="datetimeFigureOut">
              <a:rPr lang="en-GB" smtClean="0"/>
              <a:t>04/12/2018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3" tIns="45706" rIns="91413" bIns="45706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13" tIns="45706" rIns="91413" bIns="45706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>
              <a:defRPr sz="1200"/>
            </a:lvl1pPr>
          </a:lstStyle>
          <a:p>
            <a:fld id="{A1DA138A-303C-4971-9B82-A90D71EC972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24429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16.xml"/><Relationship Id="rId2" Type="http://schemas.openxmlformats.org/officeDocument/2006/relationships/tags" Target="../tags/tag15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22.xml"/><Relationship Id="rId2" Type="http://schemas.openxmlformats.org/officeDocument/2006/relationships/tags" Target="../tags/tag21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26.xml"/><Relationship Id="rId2" Type="http://schemas.openxmlformats.org/officeDocument/2006/relationships/tags" Target="../tags/tag25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17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18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32.xml"/><Relationship Id="rId2" Type="http://schemas.openxmlformats.org/officeDocument/2006/relationships/tags" Target="../tags/tag31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jpg"/><Relationship Id="rId5" Type="http://schemas.openxmlformats.org/officeDocument/2006/relationships/image" Target="../media/image4.emf"/><Relationship Id="rId4" Type="http://schemas.openxmlformats.org/officeDocument/2006/relationships/oleObject" Target="../embeddings/oleObject2.bin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34.xml"/><Relationship Id="rId2" Type="http://schemas.openxmlformats.org/officeDocument/2006/relationships/tags" Target="../tags/tag33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7" Type="http://schemas.openxmlformats.org/officeDocument/2006/relationships/image" Target="../media/image2.png"/><Relationship Id="rId2" Type="http://schemas.openxmlformats.org/officeDocument/2006/relationships/tags" Target="../tags/tag35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21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7" Type="http://schemas.openxmlformats.org/officeDocument/2006/relationships/image" Target="../media/image2.png"/><Relationship Id="rId2" Type="http://schemas.openxmlformats.org/officeDocument/2006/relationships/tags" Target="../tags/tag37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png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7.png"/><Relationship Id="rId5" Type="http://schemas.openxmlformats.org/officeDocument/2006/relationships/image" Target="../media/image4.emf"/><Relationship Id="rId4" Type="http://schemas.openxmlformats.org/officeDocument/2006/relationships/oleObject" Target="../embeddings/oleObject4.bin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8.png"/><Relationship Id="rId5" Type="http://schemas.openxmlformats.org/officeDocument/2006/relationships/image" Target="../media/image4.emf"/><Relationship Id="rId4" Type="http://schemas.openxmlformats.org/officeDocument/2006/relationships/oleObject" Target="../embeddings/oleObject5.bin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6.bin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7.bin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8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9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6048375" y="4068000"/>
            <a:ext cx="2771774" cy="772288"/>
          </a:xfrm>
        </p:spPr>
        <p:txBody>
          <a:bodyPr lIns="0" tIns="0" rIns="0" bIns="0" anchor="ctr"/>
          <a:lstStyle>
            <a:lvl1pPr marL="0" indent="0" algn="r">
              <a:spcBef>
                <a:spcPts val="0"/>
              </a:spcBef>
              <a:buNone/>
              <a:defRPr sz="2000">
                <a:solidFill>
                  <a:schemeClr val="accent1"/>
                </a:solidFill>
                <a:latin typeface="+mj-lt"/>
                <a:cs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AT" noProof="0" dirty="0"/>
              <a:t>DD. MMMMM 2018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4021281"/>
          </a:xfrm>
          <a:prstGeom prst="rect">
            <a:avLst/>
          </a:prstGeom>
          <a:solidFill>
            <a:srgbClr val="0066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1350"/>
          </a:p>
        </p:txBody>
      </p:sp>
      <p:pic>
        <p:nvPicPr>
          <p:cNvPr id="6" name="Grafik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0797" y="782052"/>
            <a:ext cx="3422406" cy="900000"/>
          </a:xfrm>
          <a:prstGeom prst="rect">
            <a:avLst/>
          </a:prstGeom>
        </p:spPr>
      </p:pic>
      <p:sp>
        <p:nvSpPr>
          <p:cNvPr id="11" name="Titel 10"/>
          <p:cNvSpPr>
            <a:spLocks noGrp="1"/>
          </p:cNvSpPr>
          <p:nvPr>
            <p:ph type="title" hasCustomPrompt="1"/>
          </p:nvPr>
        </p:nvSpPr>
        <p:spPr>
          <a:xfrm>
            <a:off x="575556" y="2211710"/>
            <a:ext cx="7992888" cy="1203324"/>
          </a:xfrm>
        </p:spPr>
        <p:txBody>
          <a:bodyPr lIns="0" tIns="0" rIns="0" bIns="0" anchor="ctr" anchorCtr="1">
            <a:noAutofit/>
          </a:bodyPr>
          <a:lstStyle>
            <a:lvl1pPr>
              <a:defRPr sz="320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de-DE" dirty="0"/>
              <a:t>Mustertitel</a:t>
            </a: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0" hasCustomPrompt="1"/>
          </p:nvPr>
        </p:nvSpPr>
        <p:spPr>
          <a:xfrm>
            <a:off x="323850" y="4068764"/>
            <a:ext cx="5653088" cy="771524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defRPr sz="20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de-AT" noProof="0" dirty="0"/>
              <a:t>Dr. Mag. Muster Mustermann</a:t>
            </a:r>
          </a:p>
        </p:txBody>
      </p:sp>
    </p:spTree>
    <p:extLst>
      <p:ext uri="{BB962C8B-B14F-4D97-AF65-F5344CB8AC3E}">
        <p14:creationId xmlns:p14="http://schemas.microsoft.com/office/powerpoint/2010/main" val="411446275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4">
          <p15:clr>
            <a:srgbClr val="FBAE40"/>
          </p15:clr>
        </p15:guide>
        <p15:guide id="4" pos="5556">
          <p15:clr>
            <a:srgbClr val="FBAE40"/>
          </p15:clr>
        </p15:guide>
        <p15:guide id="5" orient="horz" pos="3049">
          <p15:clr>
            <a:srgbClr val="FBAE40"/>
          </p15:clr>
        </p15:guide>
        <p15:guide id="6" orient="horz" pos="19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- 2-zeiliger Titel - l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499" name="think-cell Folie" r:id="rId5" imgW="270" imgH="270" progId="TCLayout.ActiveDocument.1">
                  <p:embed/>
                </p:oleObj>
              </mc:Choice>
              <mc:Fallback>
                <p:oleObj name="think-cell Folie" r:id="rId5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324000" y="194400"/>
            <a:ext cx="6660268" cy="360000"/>
          </a:xfrm>
          <a:prstGeom prst="rect">
            <a:avLst/>
          </a:prstGeom>
        </p:spPr>
        <p:txBody>
          <a:bodyPr lIns="0" tIns="0" rIns="0" bIns="36000" anchor="ctr"/>
          <a:lstStyle>
            <a:lvl1pPr>
              <a:lnSpc>
                <a:spcPct val="100000"/>
              </a:lnSpc>
              <a:defRPr sz="26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de-AT" noProof="0" dirty="0"/>
              <a:t>Mustertitel</a:t>
            </a:r>
          </a:p>
        </p:txBody>
      </p:sp>
      <p:sp>
        <p:nvSpPr>
          <p:cNvPr id="8" name="Inhaltsplatzhalter 7"/>
          <p:cNvSpPr>
            <a:spLocks noGrp="1"/>
          </p:cNvSpPr>
          <p:nvPr>
            <p:ph sz="quarter" idx="10" hasCustomPrompt="1"/>
          </p:nvPr>
        </p:nvSpPr>
        <p:spPr>
          <a:xfrm>
            <a:off x="323847" y="1058864"/>
            <a:ext cx="8496303" cy="3636962"/>
          </a:xfrm>
          <a:prstGeom prst="rect">
            <a:avLst/>
          </a:prstGeom>
        </p:spPr>
        <p:txBody>
          <a:bodyPr lIns="0" tIns="0" rIns="0" bIns="0"/>
          <a:lstStyle>
            <a:lvl1pPr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0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 - Muster</a:t>
            </a:r>
          </a:p>
          <a:p>
            <a:pPr lvl="2"/>
            <a:r>
              <a:rPr lang="de-DE" dirty="0"/>
              <a:t>Dritte Ebene - Muster</a:t>
            </a:r>
          </a:p>
          <a:p>
            <a:pPr lvl="3"/>
            <a:r>
              <a:rPr lang="de-DE" dirty="0"/>
              <a:t>Vierte Ebene - Muster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12" hasCustomPrompt="1"/>
          </p:nvPr>
        </p:nvSpPr>
        <p:spPr>
          <a:xfrm>
            <a:off x="323847" y="561174"/>
            <a:ext cx="6660268" cy="217150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Bef>
                <a:spcPts val="0"/>
              </a:spcBef>
              <a:defRPr sz="1600" i="1" baseline="0">
                <a:solidFill>
                  <a:schemeClr val="bg1"/>
                </a:solidFill>
                <a:latin typeface="Arial Narrow" panose="020B0606020202030204" pitchFamily="34" charset="0"/>
              </a:defRPr>
            </a:lvl1pPr>
            <a:lvl2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2pPr>
            <a:lvl3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de-DE" dirty="0"/>
              <a:t>Muster-Untertitel / Take </a:t>
            </a:r>
            <a:r>
              <a:rPr lang="de-DE" dirty="0" err="1"/>
              <a:t>home</a:t>
            </a:r>
            <a:r>
              <a:rPr lang="de-DE" dirty="0"/>
              <a:t> </a:t>
            </a:r>
            <a:r>
              <a:rPr lang="de-DE" dirty="0" err="1"/>
              <a:t>message</a:t>
            </a:r>
            <a:r>
              <a:rPr lang="de-DE" dirty="0"/>
              <a:t> (1-2 zeilig)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r>
              <a:rPr lang="de-DE"/>
              <a:t>DD. MMMMMMM 2018</a:t>
            </a:r>
            <a:endParaRPr lang="en-US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/>
              <a:t>(Name Veranstaltung / Vortragstitel)</a:t>
            </a:r>
            <a:endParaRPr lang="en-US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64810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- 2-zeiliger Titel - lll - V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523" name="think-cell Folie" r:id="rId5" imgW="270" imgH="270" progId="TCLayout.ActiveDocument.1">
                  <p:embed/>
                </p:oleObj>
              </mc:Choice>
              <mc:Fallback>
                <p:oleObj name="think-cell Folie" r:id="rId5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Inhaltsplatzhalter 7"/>
          <p:cNvSpPr>
            <a:spLocks noGrp="1"/>
          </p:cNvSpPr>
          <p:nvPr>
            <p:ph sz="quarter" idx="10" hasCustomPrompt="1"/>
          </p:nvPr>
        </p:nvSpPr>
        <p:spPr>
          <a:xfrm>
            <a:off x="323847" y="1058864"/>
            <a:ext cx="8496303" cy="3636962"/>
          </a:xfrm>
          <a:prstGeom prst="rect">
            <a:avLst/>
          </a:prstGeom>
        </p:spPr>
        <p:txBody>
          <a:bodyPr lIns="0" tIns="0" rIns="0" bIns="0"/>
          <a:lstStyle>
            <a:lvl1pPr>
              <a:spcBef>
                <a:spcPts val="1200"/>
              </a:spcBef>
              <a:defRPr sz="1800">
                <a:solidFill>
                  <a:schemeClr val="accent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0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r>
              <a:rPr lang="de-DE"/>
              <a:t>DD. MMMMMMM 2018</a:t>
            </a:r>
            <a:endParaRPr lang="en-US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/>
              <a:t>(Name Veranstaltung / Vortragstitel)</a:t>
            </a:r>
            <a:endParaRPr lang="en-US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Titel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324000" y="194400"/>
            <a:ext cx="6660268" cy="360000"/>
          </a:xfrm>
          <a:prstGeom prst="rect">
            <a:avLst/>
          </a:prstGeom>
        </p:spPr>
        <p:txBody>
          <a:bodyPr lIns="0" tIns="0" rIns="0" bIns="36000" anchor="ctr"/>
          <a:lstStyle>
            <a:lvl1pPr>
              <a:defRPr sz="26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de-AT" noProof="0" dirty="0"/>
              <a:t>Mustertitel</a:t>
            </a:r>
          </a:p>
        </p:txBody>
      </p:sp>
      <p:sp>
        <p:nvSpPr>
          <p:cNvPr id="13" name="Inhaltsplatzhalter 5"/>
          <p:cNvSpPr>
            <a:spLocks noGrp="1"/>
          </p:cNvSpPr>
          <p:nvPr>
            <p:ph sz="quarter" idx="12" hasCustomPrompt="1"/>
          </p:nvPr>
        </p:nvSpPr>
        <p:spPr>
          <a:xfrm>
            <a:off x="323847" y="561174"/>
            <a:ext cx="6660268" cy="217150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Bef>
                <a:spcPts val="0"/>
              </a:spcBef>
              <a:defRPr sz="1600" i="1" baseline="0">
                <a:solidFill>
                  <a:schemeClr val="bg1"/>
                </a:solidFill>
                <a:latin typeface="Arial Narrow" panose="020B0606020202030204" pitchFamily="34" charset="0"/>
              </a:defRPr>
            </a:lvl1pPr>
            <a:lvl2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2pPr>
            <a:lvl3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de-DE" dirty="0"/>
              <a:t>Muster-Untertitel / Take </a:t>
            </a:r>
            <a:r>
              <a:rPr lang="de-DE" dirty="0" err="1"/>
              <a:t>home</a:t>
            </a:r>
            <a:r>
              <a:rPr lang="de-DE" dirty="0"/>
              <a:t> </a:t>
            </a:r>
            <a:r>
              <a:rPr lang="de-DE" dirty="0" err="1"/>
              <a:t>message</a:t>
            </a:r>
            <a:r>
              <a:rPr lang="de-DE" dirty="0"/>
              <a:t> (1-2 zeilig)</a:t>
            </a:r>
          </a:p>
        </p:txBody>
      </p:sp>
    </p:spTree>
    <p:extLst>
      <p:ext uri="{BB962C8B-B14F-4D97-AF65-F5344CB8AC3E}">
        <p14:creationId xmlns:p14="http://schemas.microsoft.com/office/powerpoint/2010/main" val="5618109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- 2-zeiliger Titel - ll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571" name="think-cell Folie" r:id="rId5" imgW="270" imgH="270" progId="TCLayout.ActiveDocument.1">
                  <p:embed/>
                </p:oleObj>
              </mc:Choice>
              <mc:Fallback>
                <p:oleObj name="think-cell Folie" r:id="rId5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Inhaltsplatzhalter 7"/>
          <p:cNvSpPr>
            <a:spLocks noGrp="1"/>
          </p:cNvSpPr>
          <p:nvPr>
            <p:ph sz="quarter" idx="10" hasCustomPrompt="1"/>
          </p:nvPr>
        </p:nvSpPr>
        <p:spPr>
          <a:xfrm>
            <a:off x="323847" y="1058864"/>
            <a:ext cx="5653091" cy="3636962"/>
          </a:xfrm>
          <a:prstGeom prst="rect">
            <a:avLst/>
          </a:prstGeom>
        </p:spPr>
        <p:txBody>
          <a:bodyPr lIns="0" tIns="0" rIns="0" bIns="0"/>
          <a:lstStyle>
            <a:lvl1pPr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0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18" name="Inhaltsplatzhalter 7"/>
          <p:cNvSpPr>
            <a:spLocks noGrp="1"/>
          </p:cNvSpPr>
          <p:nvPr>
            <p:ph sz="quarter" idx="11"/>
          </p:nvPr>
        </p:nvSpPr>
        <p:spPr>
          <a:xfrm>
            <a:off x="6048374" y="1058864"/>
            <a:ext cx="2772000" cy="3636962"/>
          </a:xfrm>
          <a:prstGeom prst="rect">
            <a:avLst/>
          </a:prstGeom>
        </p:spPr>
        <p:txBody>
          <a:bodyPr lIns="0" tIns="0" rIns="0" bIns="0"/>
          <a:lstStyle>
            <a:lvl1pPr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0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r>
              <a:rPr lang="de-DE"/>
              <a:t>DD. MMMMMMM 2018</a:t>
            </a:r>
            <a:endParaRPr lang="en-US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/>
              <a:t>(Name Veranstaltung / Vortragstitel)</a:t>
            </a:r>
            <a:endParaRPr lang="en-US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Titel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324000" y="194400"/>
            <a:ext cx="6660268" cy="360000"/>
          </a:xfrm>
          <a:prstGeom prst="rect">
            <a:avLst/>
          </a:prstGeom>
        </p:spPr>
        <p:txBody>
          <a:bodyPr lIns="0" tIns="0" rIns="0" bIns="36000" anchor="ctr"/>
          <a:lstStyle>
            <a:lvl1pPr>
              <a:defRPr sz="26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de-AT" noProof="0" dirty="0"/>
              <a:t>Mustertitel</a:t>
            </a:r>
          </a:p>
        </p:txBody>
      </p:sp>
      <p:sp>
        <p:nvSpPr>
          <p:cNvPr id="13" name="Inhaltsplatzhalter 5"/>
          <p:cNvSpPr>
            <a:spLocks noGrp="1"/>
          </p:cNvSpPr>
          <p:nvPr>
            <p:ph sz="quarter" idx="12" hasCustomPrompt="1"/>
          </p:nvPr>
        </p:nvSpPr>
        <p:spPr>
          <a:xfrm>
            <a:off x="323847" y="561174"/>
            <a:ext cx="6660268" cy="217150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Bef>
                <a:spcPts val="0"/>
              </a:spcBef>
              <a:defRPr sz="1600" i="1" baseline="0">
                <a:solidFill>
                  <a:schemeClr val="bg1"/>
                </a:solidFill>
                <a:latin typeface="Arial Narrow" panose="020B0606020202030204" pitchFamily="34" charset="0"/>
              </a:defRPr>
            </a:lvl1pPr>
            <a:lvl2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2pPr>
            <a:lvl3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de-DE" dirty="0"/>
              <a:t>Muster-Untertitel / Take </a:t>
            </a:r>
            <a:r>
              <a:rPr lang="de-DE" dirty="0" err="1"/>
              <a:t>home</a:t>
            </a:r>
            <a:r>
              <a:rPr lang="de-DE" dirty="0"/>
              <a:t> </a:t>
            </a:r>
            <a:r>
              <a:rPr lang="de-DE" dirty="0" err="1"/>
              <a:t>message</a:t>
            </a:r>
            <a:r>
              <a:rPr lang="de-DE" dirty="0"/>
              <a:t> (1-2 zeilig)</a:t>
            </a:r>
          </a:p>
        </p:txBody>
      </p:sp>
    </p:spTree>
    <p:extLst>
      <p:ext uri="{BB962C8B-B14F-4D97-AF65-F5344CB8AC3E}">
        <p14:creationId xmlns:p14="http://schemas.microsoft.com/office/powerpoint/2010/main" val="17921928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- 2-zeiliger Titel - llr - V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595" name="think-cell Folie" r:id="rId5" imgW="270" imgH="270" progId="TCLayout.ActiveDocument.1">
                  <p:embed/>
                </p:oleObj>
              </mc:Choice>
              <mc:Fallback>
                <p:oleObj name="think-cell Folie" r:id="rId5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Inhaltsplatzhalter 7"/>
          <p:cNvSpPr>
            <a:spLocks noGrp="1"/>
          </p:cNvSpPr>
          <p:nvPr>
            <p:ph sz="quarter" idx="10" hasCustomPrompt="1"/>
          </p:nvPr>
        </p:nvSpPr>
        <p:spPr>
          <a:xfrm>
            <a:off x="323847" y="1058864"/>
            <a:ext cx="5653091" cy="3636962"/>
          </a:xfrm>
          <a:prstGeom prst="rect">
            <a:avLst/>
          </a:prstGeom>
        </p:spPr>
        <p:txBody>
          <a:bodyPr lIns="0" tIns="0" rIns="0" bIns="0"/>
          <a:lstStyle>
            <a:lvl1pPr>
              <a:spcBef>
                <a:spcPts val="1200"/>
              </a:spcBef>
              <a:defRPr sz="1800" baseline="0">
                <a:solidFill>
                  <a:schemeClr val="accent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 baseline="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0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18" name="Inhaltsplatzhalter 7"/>
          <p:cNvSpPr>
            <a:spLocks noGrp="1"/>
          </p:cNvSpPr>
          <p:nvPr>
            <p:ph sz="quarter" idx="11" hasCustomPrompt="1"/>
          </p:nvPr>
        </p:nvSpPr>
        <p:spPr>
          <a:xfrm>
            <a:off x="6048374" y="1058864"/>
            <a:ext cx="2772000" cy="3636962"/>
          </a:xfrm>
          <a:prstGeom prst="rect">
            <a:avLst/>
          </a:prstGeom>
        </p:spPr>
        <p:txBody>
          <a:bodyPr lIns="0" tIns="0" rIns="0" bIns="0"/>
          <a:lstStyle>
            <a:lvl1pPr>
              <a:defRPr sz="1800">
                <a:solidFill>
                  <a:schemeClr val="accent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0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r>
              <a:rPr lang="de-DE"/>
              <a:t>DD. MMMMMMM 2018</a:t>
            </a:r>
            <a:endParaRPr lang="en-US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/>
              <a:t>(Name Veranstaltung / Vortragstitel)</a:t>
            </a:r>
            <a:endParaRPr lang="en-US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Titel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324000" y="194400"/>
            <a:ext cx="6660268" cy="360000"/>
          </a:xfrm>
          <a:prstGeom prst="rect">
            <a:avLst/>
          </a:prstGeom>
        </p:spPr>
        <p:txBody>
          <a:bodyPr lIns="0" tIns="0" rIns="0" bIns="36000" anchor="ctr"/>
          <a:lstStyle>
            <a:lvl1pPr>
              <a:defRPr sz="26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de-AT" noProof="0" dirty="0"/>
              <a:t>Mustertitel</a:t>
            </a:r>
          </a:p>
        </p:txBody>
      </p:sp>
      <p:sp>
        <p:nvSpPr>
          <p:cNvPr id="13" name="Inhaltsplatzhalter 5"/>
          <p:cNvSpPr>
            <a:spLocks noGrp="1"/>
          </p:cNvSpPr>
          <p:nvPr>
            <p:ph sz="quarter" idx="12" hasCustomPrompt="1"/>
          </p:nvPr>
        </p:nvSpPr>
        <p:spPr>
          <a:xfrm>
            <a:off x="323847" y="561174"/>
            <a:ext cx="6660268" cy="217150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Bef>
                <a:spcPts val="0"/>
              </a:spcBef>
              <a:defRPr sz="1600" i="1" baseline="0">
                <a:solidFill>
                  <a:schemeClr val="bg1"/>
                </a:solidFill>
                <a:latin typeface="Arial Narrow" panose="020B0606020202030204" pitchFamily="34" charset="0"/>
              </a:defRPr>
            </a:lvl1pPr>
            <a:lvl2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2pPr>
            <a:lvl3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de-DE" dirty="0"/>
              <a:t>Muster-Untertitel / Take </a:t>
            </a:r>
            <a:r>
              <a:rPr lang="de-DE" dirty="0" err="1"/>
              <a:t>home</a:t>
            </a:r>
            <a:r>
              <a:rPr lang="de-DE" dirty="0"/>
              <a:t> </a:t>
            </a:r>
            <a:r>
              <a:rPr lang="de-DE" dirty="0" err="1"/>
              <a:t>message</a:t>
            </a:r>
            <a:r>
              <a:rPr lang="de-DE" dirty="0"/>
              <a:t> (1-2 zeilig)</a:t>
            </a:r>
          </a:p>
        </p:txBody>
      </p:sp>
    </p:spTree>
    <p:extLst>
      <p:ext uri="{BB962C8B-B14F-4D97-AF65-F5344CB8AC3E}">
        <p14:creationId xmlns:p14="http://schemas.microsoft.com/office/powerpoint/2010/main" val="1270708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- 2-zeiliger Titel - lr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619" name="think-cell Folie" r:id="rId5" imgW="270" imgH="270" progId="TCLayout.ActiveDocument.1">
                  <p:embed/>
                </p:oleObj>
              </mc:Choice>
              <mc:Fallback>
                <p:oleObj name="think-cell Folie" r:id="rId5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Inhaltsplatzhalter 7"/>
          <p:cNvSpPr>
            <a:spLocks noGrp="1"/>
          </p:cNvSpPr>
          <p:nvPr>
            <p:ph sz="quarter" idx="10" hasCustomPrompt="1"/>
          </p:nvPr>
        </p:nvSpPr>
        <p:spPr>
          <a:xfrm>
            <a:off x="323848" y="1058864"/>
            <a:ext cx="2771778" cy="3636962"/>
          </a:xfrm>
          <a:prstGeom prst="rect">
            <a:avLst/>
          </a:prstGeom>
        </p:spPr>
        <p:txBody>
          <a:bodyPr lIns="0" tIns="0" rIns="0" bIns="0"/>
          <a:lstStyle>
            <a:lvl1pPr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0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18" name="Inhaltsplatzhalter 7"/>
          <p:cNvSpPr>
            <a:spLocks noGrp="1"/>
          </p:cNvSpPr>
          <p:nvPr>
            <p:ph sz="quarter" idx="11"/>
          </p:nvPr>
        </p:nvSpPr>
        <p:spPr>
          <a:xfrm>
            <a:off x="3167063" y="1058864"/>
            <a:ext cx="5653311" cy="3636962"/>
          </a:xfrm>
          <a:prstGeom prst="rect">
            <a:avLst/>
          </a:prstGeom>
        </p:spPr>
        <p:txBody>
          <a:bodyPr lIns="0" tIns="0" rIns="0" bIns="0"/>
          <a:lstStyle>
            <a:lvl1pPr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0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r>
              <a:rPr lang="de-DE"/>
              <a:t>DD. MMMMMMM 2018</a:t>
            </a:r>
            <a:endParaRPr lang="en-US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/>
              <a:t>(Name Veranstaltung / Vortragstitel)</a:t>
            </a:r>
            <a:endParaRPr lang="en-US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Titel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324000" y="194400"/>
            <a:ext cx="6660268" cy="360000"/>
          </a:xfrm>
          <a:prstGeom prst="rect">
            <a:avLst/>
          </a:prstGeom>
        </p:spPr>
        <p:txBody>
          <a:bodyPr lIns="0" tIns="0" rIns="0" bIns="36000" anchor="ctr"/>
          <a:lstStyle>
            <a:lvl1pPr>
              <a:defRPr sz="26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de-AT" noProof="0" dirty="0"/>
              <a:t>Mustertitel</a:t>
            </a:r>
          </a:p>
        </p:txBody>
      </p:sp>
      <p:sp>
        <p:nvSpPr>
          <p:cNvPr id="13" name="Inhaltsplatzhalter 5"/>
          <p:cNvSpPr>
            <a:spLocks noGrp="1"/>
          </p:cNvSpPr>
          <p:nvPr>
            <p:ph sz="quarter" idx="12" hasCustomPrompt="1"/>
          </p:nvPr>
        </p:nvSpPr>
        <p:spPr>
          <a:xfrm>
            <a:off x="323847" y="561174"/>
            <a:ext cx="6660268" cy="217150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Bef>
                <a:spcPts val="0"/>
              </a:spcBef>
              <a:defRPr sz="1600" i="1" baseline="0">
                <a:solidFill>
                  <a:schemeClr val="bg1"/>
                </a:solidFill>
                <a:latin typeface="Arial Narrow" panose="020B0606020202030204" pitchFamily="34" charset="0"/>
              </a:defRPr>
            </a:lvl1pPr>
            <a:lvl2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2pPr>
            <a:lvl3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de-DE" dirty="0"/>
              <a:t>Muster-Untertitel / Take </a:t>
            </a:r>
            <a:r>
              <a:rPr lang="de-DE" dirty="0" err="1"/>
              <a:t>home</a:t>
            </a:r>
            <a:r>
              <a:rPr lang="de-DE" dirty="0"/>
              <a:t> </a:t>
            </a:r>
            <a:r>
              <a:rPr lang="de-DE" dirty="0" err="1"/>
              <a:t>message</a:t>
            </a:r>
            <a:r>
              <a:rPr lang="de-DE" dirty="0"/>
              <a:t> (1-2 zeilig)</a:t>
            </a:r>
          </a:p>
        </p:txBody>
      </p:sp>
    </p:spTree>
    <p:extLst>
      <p:ext uri="{BB962C8B-B14F-4D97-AF65-F5344CB8AC3E}">
        <p14:creationId xmlns:p14="http://schemas.microsoft.com/office/powerpoint/2010/main" val="41113245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- 2-zeiliger Titel - lrr - V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643" name="think-cell Folie" r:id="rId5" imgW="270" imgH="270" progId="TCLayout.ActiveDocument.1">
                  <p:embed/>
                </p:oleObj>
              </mc:Choice>
              <mc:Fallback>
                <p:oleObj name="think-cell Folie" r:id="rId5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Inhaltsplatzhalter 7"/>
          <p:cNvSpPr>
            <a:spLocks noGrp="1"/>
          </p:cNvSpPr>
          <p:nvPr>
            <p:ph sz="quarter" idx="10" hasCustomPrompt="1"/>
          </p:nvPr>
        </p:nvSpPr>
        <p:spPr>
          <a:xfrm>
            <a:off x="323848" y="1058864"/>
            <a:ext cx="2771778" cy="3636962"/>
          </a:xfrm>
          <a:prstGeom prst="rect">
            <a:avLst/>
          </a:prstGeom>
        </p:spPr>
        <p:txBody>
          <a:bodyPr lIns="0" tIns="0" rIns="0" bIns="0"/>
          <a:lstStyle>
            <a:lvl1pPr>
              <a:defRPr sz="1800">
                <a:solidFill>
                  <a:schemeClr val="accent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0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18" name="Inhaltsplatzhalter 7"/>
          <p:cNvSpPr>
            <a:spLocks noGrp="1"/>
          </p:cNvSpPr>
          <p:nvPr>
            <p:ph sz="quarter" idx="11"/>
          </p:nvPr>
        </p:nvSpPr>
        <p:spPr>
          <a:xfrm>
            <a:off x="3167063" y="1058864"/>
            <a:ext cx="5653311" cy="3636962"/>
          </a:xfrm>
          <a:prstGeom prst="rect">
            <a:avLst/>
          </a:prstGeom>
        </p:spPr>
        <p:txBody>
          <a:bodyPr lIns="0" tIns="0" rIns="0" bIns="0"/>
          <a:lstStyle>
            <a:lvl1pPr>
              <a:defRPr sz="1800">
                <a:solidFill>
                  <a:schemeClr val="accent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0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r>
              <a:rPr lang="de-DE"/>
              <a:t>DD. MMMMMMM 2018</a:t>
            </a:r>
            <a:endParaRPr lang="en-US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/>
              <a:t>(Name Veranstaltung / Vortragstitel)</a:t>
            </a:r>
            <a:endParaRPr lang="en-US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Titel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324000" y="194400"/>
            <a:ext cx="6660268" cy="360000"/>
          </a:xfrm>
          <a:prstGeom prst="rect">
            <a:avLst/>
          </a:prstGeom>
        </p:spPr>
        <p:txBody>
          <a:bodyPr lIns="0" tIns="0" rIns="0" bIns="36000" anchor="ctr"/>
          <a:lstStyle>
            <a:lvl1pPr>
              <a:defRPr sz="26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de-AT" noProof="0" dirty="0"/>
              <a:t>Mustertitel</a:t>
            </a:r>
          </a:p>
        </p:txBody>
      </p:sp>
      <p:sp>
        <p:nvSpPr>
          <p:cNvPr id="13" name="Inhaltsplatzhalter 5"/>
          <p:cNvSpPr>
            <a:spLocks noGrp="1"/>
          </p:cNvSpPr>
          <p:nvPr>
            <p:ph sz="quarter" idx="12" hasCustomPrompt="1"/>
          </p:nvPr>
        </p:nvSpPr>
        <p:spPr>
          <a:xfrm>
            <a:off x="323847" y="561174"/>
            <a:ext cx="6660268" cy="217150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Bef>
                <a:spcPts val="0"/>
              </a:spcBef>
              <a:defRPr sz="1600" i="1" baseline="0">
                <a:solidFill>
                  <a:schemeClr val="bg1"/>
                </a:solidFill>
                <a:latin typeface="Arial Narrow" panose="020B0606020202030204" pitchFamily="34" charset="0"/>
              </a:defRPr>
            </a:lvl1pPr>
            <a:lvl2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2pPr>
            <a:lvl3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de-DE" dirty="0"/>
              <a:t>Muster-Untertitel / Take </a:t>
            </a:r>
            <a:r>
              <a:rPr lang="de-DE" dirty="0" err="1"/>
              <a:t>home</a:t>
            </a:r>
            <a:r>
              <a:rPr lang="de-DE" dirty="0"/>
              <a:t> </a:t>
            </a:r>
            <a:r>
              <a:rPr lang="de-DE" dirty="0" err="1"/>
              <a:t>message</a:t>
            </a:r>
            <a:r>
              <a:rPr lang="de-DE" dirty="0"/>
              <a:t> (1-2 zeilig)</a:t>
            </a:r>
          </a:p>
        </p:txBody>
      </p:sp>
    </p:spTree>
    <p:extLst>
      <p:ext uri="{BB962C8B-B14F-4D97-AF65-F5344CB8AC3E}">
        <p14:creationId xmlns:p14="http://schemas.microsoft.com/office/powerpoint/2010/main" val="21250060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- 2-zeiliger Titel - l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67" name="think-cell Folie" r:id="rId5" imgW="270" imgH="270" progId="TCLayout.ActiveDocument.1">
                  <p:embed/>
                </p:oleObj>
              </mc:Choice>
              <mc:Fallback>
                <p:oleObj name="think-cell Folie" r:id="rId5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Inhaltsplatzhalter 7"/>
          <p:cNvSpPr>
            <a:spLocks noGrp="1"/>
          </p:cNvSpPr>
          <p:nvPr>
            <p:ph sz="quarter" idx="10" hasCustomPrompt="1"/>
          </p:nvPr>
        </p:nvSpPr>
        <p:spPr>
          <a:xfrm>
            <a:off x="323847" y="1058864"/>
            <a:ext cx="4176145" cy="3636962"/>
          </a:xfrm>
          <a:prstGeom prst="rect">
            <a:avLst/>
          </a:prstGeom>
        </p:spPr>
        <p:txBody>
          <a:bodyPr lIns="0" tIns="0" rIns="0" bIns="0"/>
          <a:lstStyle>
            <a:lvl1pPr>
              <a:defRPr sz="1600" baseline="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0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18" name="Inhaltsplatzhalter 7"/>
          <p:cNvSpPr>
            <a:spLocks noGrp="1"/>
          </p:cNvSpPr>
          <p:nvPr>
            <p:ph sz="quarter" idx="11"/>
          </p:nvPr>
        </p:nvSpPr>
        <p:spPr>
          <a:xfrm>
            <a:off x="4644008" y="1058864"/>
            <a:ext cx="4176366" cy="3636962"/>
          </a:xfrm>
          <a:prstGeom prst="rect">
            <a:avLst/>
          </a:prstGeom>
        </p:spPr>
        <p:txBody>
          <a:bodyPr lIns="0" tIns="0" rIns="0" bIns="0"/>
          <a:lstStyle>
            <a:lvl1pPr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0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r>
              <a:rPr lang="de-DE"/>
              <a:t>DD. MMMMMMM 2018</a:t>
            </a:r>
            <a:endParaRPr lang="en-US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/>
              <a:t>(Name Veranstaltung / Vortragstitel)</a:t>
            </a:r>
            <a:endParaRPr lang="en-US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Titel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324000" y="194400"/>
            <a:ext cx="6660268" cy="360000"/>
          </a:xfrm>
          <a:prstGeom prst="rect">
            <a:avLst/>
          </a:prstGeom>
        </p:spPr>
        <p:txBody>
          <a:bodyPr lIns="0" tIns="0" rIns="0" bIns="36000" anchor="ctr"/>
          <a:lstStyle>
            <a:lvl1pPr>
              <a:defRPr sz="26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de-AT" noProof="0" dirty="0"/>
              <a:t>Mustertitel</a:t>
            </a:r>
          </a:p>
        </p:txBody>
      </p:sp>
      <p:sp>
        <p:nvSpPr>
          <p:cNvPr id="13" name="Inhaltsplatzhalter 5"/>
          <p:cNvSpPr>
            <a:spLocks noGrp="1"/>
          </p:cNvSpPr>
          <p:nvPr>
            <p:ph sz="quarter" idx="12" hasCustomPrompt="1"/>
          </p:nvPr>
        </p:nvSpPr>
        <p:spPr>
          <a:xfrm>
            <a:off x="323847" y="561174"/>
            <a:ext cx="6660268" cy="217150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Bef>
                <a:spcPts val="0"/>
              </a:spcBef>
              <a:defRPr sz="1600" i="1" baseline="0">
                <a:solidFill>
                  <a:schemeClr val="bg1"/>
                </a:solidFill>
                <a:latin typeface="Arial Narrow" panose="020B0606020202030204" pitchFamily="34" charset="0"/>
              </a:defRPr>
            </a:lvl1pPr>
            <a:lvl2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2pPr>
            <a:lvl3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de-DE" dirty="0"/>
              <a:t>Muster-Untertitel / Take </a:t>
            </a:r>
            <a:r>
              <a:rPr lang="de-DE" dirty="0" err="1"/>
              <a:t>home</a:t>
            </a:r>
            <a:r>
              <a:rPr lang="de-DE" dirty="0"/>
              <a:t> </a:t>
            </a:r>
            <a:r>
              <a:rPr lang="de-DE" dirty="0" err="1"/>
              <a:t>message</a:t>
            </a:r>
            <a:r>
              <a:rPr lang="de-DE" dirty="0"/>
              <a:t> (1-2 zeilig)</a:t>
            </a:r>
          </a:p>
        </p:txBody>
      </p:sp>
    </p:spTree>
    <p:extLst>
      <p:ext uri="{BB962C8B-B14F-4D97-AF65-F5344CB8AC3E}">
        <p14:creationId xmlns:p14="http://schemas.microsoft.com/office/powerpoint/2010/main" val="21299251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- 2-zeiliger Titel - lr - V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691" name="think-cell Folie" r:id="rId5" imgW="270" imgH="270" progId="TCLayout.ActiveDocument.1">
                  <p:embed/>
                </p:oleObj>
              </mc:Choice>
              <mc:Fallback>
                <p:oleObj name="think-cell Folie" r:id="rId5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Inhaltsplatzhalter 7"/>
          <p:cNvSpPr>
            <a:spLocks noGrp="1"/>
          </p:cNvSpPr>
          <p:nvPr>
            <p:ph sz="quarter" idx="10" hasCustomPrompt="1"/>
          </p:nvPr>
        </p:nvSpPr>
        <p:spPr>
          <a:xfrm>
            <a:off x="323847" y="1058864"/>
            <a:ext cx="4176145" cy="3636962"/>
          </a:xfrm>
          <a:prstGeom prst="rect">
            <a:avLst/>
          </a:prstGeom>
        </p:spPr>
        <p:txBody>
          <a:bodyPr lIns="0" tIns="0" rIns="0" bIns="0"/>
          <a:lstStyle>
            <a:lvl1pPr>
              <a:defRPr sz="1800" baseline="0">
                <a:solidFill>
                  <a:schemeClr val="accent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0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18" name="Inhaltsplatzhalter 7"/>
          <p:cNvSpPr>
            <a:spLocks noGrp="1"/>
          </p:cNvSpPr>
          <p:nvPr>
            <p:ph sz="quarter" idx="11"/>
          </p:nvPr>
        </p:nvSpPr>
        <p:spPr>
          <a:xfrm>
            <a:off x="4644008" y="1058864"/>
            <a:ext cx="4176366" cy="3636962"/>
          </a:xfrm>
          <a:prstGeom prst="rect">
            <a:avLst/>
          </a:prstGeom>
        </p:spPr>
        <p:txBody>
          <a:bodyPr lIns="0" tIns="0" rIns="0" bIns="0"/>
          <a:lstStyle>
            <a:lvl1pPr>
              <a:defRPr sz="1800">
                <a:solidFill>
                  <a:schemeClr val="accent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0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r>
              <a:rPr lang="de-DE"/>
              <a:t>DD. MMMMMMM 2018</a:t>
            </a:r>
            <a:endParaRPr lang="en-US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/>
              <a:t>(Name Veranstaltung / Vortragstitel)</a:t>
            </a:r>
            <a:endParaRPr lang="en-US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Titel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324000" y="194400"/>
            <a:ext cx="6660268" cy="360000"/>
          </a:xfrm>
          <a:prstGeom prst="rect">
            <a:avLst/>
          </a:prstGeom>
        </p:spPr>
        <p:txBody>
          <a:bodyPr lIns="0" tIns="0" rIns="0" bIns="36000" anchor="ctr"/>
          <a:lstStyle>
            <a:lvl1pPr>
              <a:defRPr sz="26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de-AT" noProof="0" dirty="0"/>
              <a:t>Mustertitel</a:t>
            </a:r>
          </a:p>
        </p:txBody>
      </p:sp>
      <p:sp>
        <p:nvSpPr>
          <p:cNvPr id="13" name="Inhaltsplatzhalter 5"/>
          <p:cNvSpPr>
            <a:spLocks noGrp="1"/>
          </p:cNvSpPr>
          <p:nvPr>
            <p:ph sz="quarter" idx="12" hasCustomPrompt="1"/>
          </p:nvPr>
        </p:nvSpPr>
        <p:spPr>
          <a:xfrm>
            <a:off x="323847" y="561174"/>
            <a:ext cx="6660268" cy="217150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Bef>
                <a:spcPts val="0"/>
              </a:spcBef>
              <a:defRPr sz="1600" i="1" baseline="0">
                <a:solidFill>
                  <a:schemeClr val="bg1"/>
                </a:solidFill>
                <a:latin typeface="Arial Narrow" panose="020B0606020202030204" pitchFamily="34" charset="0"/>
              </a:defRPr>
            </a:lvl1pPr>
            <a:lvl2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2pPr>
            <a:lvl3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de-DE" dirty="0"/>
              <a:t>Muster-Untertitel / Take </a:t>
            </a:r>
            <a:r>
              <a:rPr lang="de-DE" dirty="0" err="1"/>
              <a:t>home</a:t>
            </a:r>
            <a:r>
              <a:rPr lang="de-DE" dirty="0"/>
              <a:t> </a:t>
            </a:r>
            <a:r>
              <a:rPr lang="de-DE" dirty="0" err="1"/>
              <a:t>message</a:t>
            </a:r>
            <a:r>
              <a:rPr lang="de-DE" dirty="0"/>
              <a:t> (1-2 zeilig)</a:t>
            </a:r>
          </a:p>
        </p:txBody>
      </p:sp>
    </p:spTree>
    <p:extLst>
      <p:ext uri="{BB962C8B-B14F-4D97-AF65-F5344CB8AC3E}">
        <p14:creationId xmlns:p14="http://schemas.microsoft.com/office/powerpoint/2010/main" val="9551557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- 2-zeiliger Titel - lm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715" name="think-cell Folie" r:id="rId5" imgW="270" imgH="270" progId="TCLayout.ActiveDocument.1">
                  <p:embed/>
                </p:oleObj>
              </mc:Choice>
              <mc:Fallback>
                <p:oleObj name="think-cell Folie" r:id="rId5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Inhaltsplatzhalter 7"/>
          <p:cNvSpPr>
            <a:spLocks noGrp="1"/>
          </p:cNvSpPr>
          <p:nvPr>
            <p:ph sz="quarter" idx="10" hasCustomPrompt="1"/>
          </p:nvPr>
        </p:nvSpPr>
        <p:spPr>
          <a:xfrm>
            <a:off x="323847" y="1058864"/>
            <a:ext cx="2772000" cy="3637756"/>
          </a:xfrm>
          <a:prstGeom prst="rect">
            <a:avLst/>
          </a:prstGeom>
        </p:spPr>
        <p:txBody>
          <a:bodyPr lIns="0" tIns="0" rIns="0" bIns="0"/>
          <a:lstStyle>
            <a:lvl1pPr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0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18" name="Inhaltsplatzhalter 7"/>
          <p:cNvSpPr>
            <a:spLocks noGrp="1"/>
          </p:cNvSpPr>
          <p:nvPr>
            <p:ph sz="quarter" idx="11"/>
          </p:nvPr>
        </p:nvSpPr>
        <p:spPr>
          <a:xfrm>
            <a:off x="6048373" y="1058864"/>
            <a:ext cx="2772000" cy="3637756"/>
          </a:xfrm>
          <a:prstGeom prst="rect">
            <a:avLst/>
          </a:prstGeom>
        </p:spPr>
        <p:txBody>
          <a:bodyPr lIns="0" tIns="0" rIns="0" bIns="0"/>
          <a:lstStyle>
            <a:lvl1pPr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0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</p:txBody>
      </p:sp>
      <p:sp>
        <p:nvSpPr>
          <p:cNvPr id="10" name="Inhaltsplatzhalter 7"/>
          <p:cNvSpPr>
            <a:spLocks noGrp="1"/>
          </p:cNvSpPr>
          <p:nvPr>
            <p:ph sz="quarter" idx="13" hasCustomPrompt="1"/>
          </p:nvPr>
        </p:nvSpPr>
        <p:spPr>
          <a:xfrm>
            <a:off x="3168000" y="1058864"/>
            <a:ext cx="2805115" cy="3637756"/>
          </a:xfrm>
          <a:prstGeom prst="rect">
            <a:avLst/>
          </a:prstGeom>
        </p:spPr>
        <p:txBody>
          <a:bodyPr lIns="0" tIns="0" rIns="0" bIns="0"/>
          <a:lstStyle>
            <a:lvl1pPr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0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de-DE"/>
              <a:t>DD. MMMMMMM 2018</a:t>
            </a:r>
            <a:endParaRPr lang="en-US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(Name Veranstaltung / Vortragstitel)</a:t>
            </a:r>
            <a:endParaRPr lang="en-US" dirty="0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3" name="Titel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324000" y="194400"/>
            <a:ext cx="6660268" cy="360000"/>
          </a:xfrm>
          <a:prstGeom prst="rect">
            <a:avLst/>
          </a:prstGeom>
        </p:spPr>
        <p:txBody>
          <a:bodyPr lIns="0" tIns="0" rIns="0" bIns="36000" anchor="ctr"/>
          <a:lstStyle>
            <a:lvl1pPr>
              <a:defRPr sz="26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de-AT" noProof="0" dirty="0"/>
              <a:t>Mustertitel</a:t>
            </a:r>
          </a:p>
        </p:txBody>
      </p:sp>
      <p:sp>
        <p:nvSpPr>
          <p:cNvPr id="14" name="Inhaltsplatzhalter 5"/>
          <p:cNvSpPr>
            <a:spLocks noGrp="1"/>
          </p:cNvSpPr>
          <p:nvPr>
            <p:ph sz="quarter" idx="12" hasCustomPrompt="1"/>
          </p:nvPr>
        </p:nvSpPr>
        <p:spPr>
          <a:xfrm>
            <a:off x="323847" y="561174"/>
            <a:ext cx="6660268" cy="217150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Bef>
                <a:spcPts val="0"/>
              </a:spcBef>
              <a:defRPr sz="1600" i="1" baseline="0">
                <a:solidFill>
                  <a:schemeClr val="bg1"/>
                </a:solidFill>
                <a:latin typeface="Arial Narrow" panose="020B0606020202030204" pitchFamily="34" charset="0"/>
              </a:defRPr>
            </a:lvl1pPr>
            <a:lvl2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2pPr>
            <a:lvl3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de-DE" dirty="0"/>
              <a:t>Muster-Untertitel / Take </a:t>
            </a:r>
            <a:r>
              <a:rPr lang="de-DE" dirty="0" err="1"/>
              <a:t>home</a:t>
            </a:r>
            <a:r>
              <a:rPr lang="de-DE" dirty="0"/>
              <a:t> </a:t>
            </a:r>
            <a:r>
              <a:rPr lang="de-DE" dirty="0" err="1"/>
              <a:t>message</a:t>
            </a:r>
            <a:r>
              <a:rPr lang="de-DE" dirty="0"/>
              <a:t> (1-2 zeilig)</a:t>
            </a:r>
          </a:p>
        </p:txBody>
      </p:sp>
    </p:spTree>
    <p:extLst>
      <p:ext uri="{BB962C8B-B14F-4D97-AF65-F5344CB8AC3E}">
        <p14:creationId xmlns:p14="http://schemas.microsoft.com/office/powerpoint/2010/main" val="7151167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- 2-zeiliger Titel - lmr - V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739" name="think-cell Folie" r:id="rId5" imgW="270" imgH="270" progId="TCLayout.ActiveDocument.1">
                  <p:embed/>
                </p:oleObj>
              </mc:Choice>
              <mc:Fallback>
                <p:oleObj name="think-cell Folie" r:id="rId5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Inhaltsplatzhalter 7"/>
          <p:cNvSpPr>
            <a:spLocks noGrp="1"/>
          </p:cNvSpPr>
          <p:nvPr>
            <p:ph sz="quarter" idx="10" hasCustomPrompt="1"/>
          </p:nvPr>
        </p:nvSpPr>
        <p:spPr>
          <a:xfrm>
            <a:off x="323847" y="1058864"/>
            <a:ext cx="2772000" cy="3637756"/>
          </a:xfrm>
          <a:prstGeom prst="rect">
            <a:avLst/>
          </a:prstGeom>
        </p:spPr>
        <p:txBody>
          <a:bodyPr lIns="0" tIns="0" rIns="0" bIns="0"/>
          <a:lstStyle>
            <a:lvl1pPr>
              <a:defRPr sz="1800">
                <a:solidFill>
                  <a:schemeClr val="accent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0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18" name="Inhaltsplatzhalter 7"/>
          <p:cNvSpPr>
            <a:spLocks noGrp="1"/>
          </p:cNvSpPr>
          <p:nvPr>
            <p:ph sz="quarter" idx="11" hasCustomPrompt="1"/>
          </p:nvPr>
        </p:nvSpPr>
        <p:spPr>
          <a:xfrm>
            <a:off x="6048373" y="1058864"/>
            <a:ext cx="2772000" cy="3637756"/>
          </a:xfrm>
          <a:prstGeom prst="rect">
            <a:avLst/>
          </a:prstGeom>
        </p:spPr>
        <p:txBody>
          <a:bodyPr lIns="0" tIns="0" rIns="0" bIns="0"/>
          <a:lstStyle>
            <a:lvl1pPr>
              <a:defRPr sz="1800">
                <a:solidFill>
                  <a:schemeClr val="accent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0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10" name="Inhaltsplatzhalter 7"/>
          <p:cNvSpPr>
            <a:spLocks noGrp="1"/>
          </p:cNvSpPr>
          <p:nvPr>
            <p:ph sz="quarter" idx="13" hasCustomPrompt="1"/>
          </p:nvPr>
        </p:nvSpPr>
        <p:spPr>
          <a:xfrm>
            <a:off x="3168000" y="1058864"/>
            <a:ext cx="2805115" cy="3637756"/>
          </a:xfrm>
          <a:prstGeom prst="rect">
            <a:avLst/>
          </a:prstGeom>
        </p:spPr>
        <p:txBody>
          <a:bodyPr lIns="0" tIns="0" rIns="0" bIns="0"/>
          <a:lstStyle>
            <a:lvl1pPr>
              <a:defRPr sz="1800">
                <a:solidFill>
                  <a:schemeClr val="accent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0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de-DE"/>
              <a:t>DD. MMMMMMM 2018</a:t>
            </a:r>
            <a:endParaRPr lang="en-US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(Name Veranstaltung / Vortragstitel)</a:t>
            </a:r>
            <a:endParaRPr lang="en-US" dirty="0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3" name="Titel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324000" y="194400"/>
            <a:ext cx="6660268" cy="360000"/>
          </a:xfrm>
          <a:prstGeom prst="rect">
            <a:avLst/>
          </a:prstGeom>
        </p:spPr>
        <p:txBody>
          <a:bodyPr lIns="0" tIns="0" rIns="0" bIns="36000" anchor="ctr"/>
          <a:lstStyle>
            <a:lvl1pPr>
              <a:lnSpc>
                <a:spcPct val="100000"/>
              </a:lnSpc>
              <a:defRPr sz="26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de-AT" noProof="0" dirty="0"/>
              <a:t>Mustertitel</a:t>
            </a:r>
          </a:p>
        </p:txBody>
      </p:sp>
      <p:sp>
        <p:nvSpPr>
          <p:cNvPr id="14" name="Inhaltsplatzhalter 5"/>
          <p:cNvSpPr>
            <a:spLocks noGrp="1"/>
          </p:cNvSpPr>
          <p:nvPr>
            <p:ph sz="quarter" idx="12" hasCustomPrompt="1"/>
          </p:nvPr>
        </p:nvSpPr>
        <p:spPr>
          <a:xfrm>
            <a:off x="323847" y="561174"/>
            <a:ext cx="6660268" cy="217150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Bef>
                <a:spcPts val="0"/>
              </a:spcBef>
              <a:defRPr sz="1600" i="1" baseline="0">
                <a:solidFill>
                  <a:schemeClr val="bg1"/>
                </a:solidFill>
                <a:latin typeface="Arial Narrow" panose="020B0606020202030204" pitchFamily="34" charset="0"/>
              </a:defRPr>
            </a:lvl1pPr>
            <a:lvl2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2pPr>
            <a:lvl3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de-DE" dirty="0"/>
              <a:t>Muster-Untertitel / Take </a:t>
            </a:r>
            <a:r>
              <a:rPr lang="de-DE" dirty="0" err="1"/>
              <a:t>home</a:t>
            </a:r>
            <a:r>
              <a:rPr lang="de-DE" dirty="0"/>
              <a:t> </a:t>
            </a:r>
            <a:r>
              <a:rPr lang="de-DE" dirty="0" err="1"/>
              <a:t>message</a:t>
            </a:r>
            <a:r>
              <a:rPr lang="de-DE" dirty="0"/>
              <a:t> (1-2 zeilig)</a:t>
            </a:r>
          </a:p>
        </p:txBody>
      </p:sp>
    </p:spTree>
    <p:extLst>
      <p:ext uri="{BB962C8B-B14F-4D97-AF65-F5344CB8AC3E}">
        <p14:creationId xmlns:p14="http://schemas.microsoft.com/office/powerpoint/2010/main" val="2571833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nner - E-Contr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307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feld 11"/>
          <p:cNvSpPr txBox="1"/>
          <p:nvPr userDrawn="1"/>
        </p:nvSpPr>
        <p:spPr>
          <a:xfrm>
            <a:off x="334722" y="303213"/>
            <a:ext cx="6634800" cy="360000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/>
          <a:p>
            <a:pPr algn="l"/>
            <a:endParaRPr lang="en-US" sz="2600" noProof="0" dirty="0">
              <a:solidFill>
                <a:schemeClr val="bg1"/>
              </a:solidFill>
            </a:endParaRPr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DD. MMMMMMM 2018</a:t>
            </a:r>
            <a:endParaRPr lang="en-US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(Name Veranstaltung / Vortragstitel)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27895" y="3115604"/>
            <a:ext cx="6488210" cy="1319381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2600">
                <a:solidFill>
                  <a:srgbClr val="0066A9"/>
                </a:solidFill>
              </a:defRPr>
            </a:lvl1pPr>
          </a:lstStyle>
          <a:p>
            <a:pPr lvl="0"/>
            <a:r>
              <a:rPr lang="de-DE" altLang="de-DE" noProof="0"/>
              <a:t>Master-Untertitelformat bearbeiten</a:t>
            </a:r>
            <a:endParaRPr lang="de-AT" altLang="de-DE" noProof="0" dirty="0"/>
          </a:p>
        </p:txBody>
      </p:sp>
      <p:grpSp>
        <p:nvGrpSpPr>
          <p:cNvPr id="14" name="Gruppieren 13"/>
          <p:cNvGrpSpPr>
            <a:grpSpLocks noChangeAspect="1"/>
          </p:cNvGrpSpPr>
          <p:nvPr userDrawn="1"/>
        </p:nvGrpSpPr>
        <p:grpSpPr>
          <a:xfrm>
            <a:off x="3927377" y="1401602"/>
            <a:ext cx="1289247" cy="1332000"/>
            <a:chOff x="467544" y="1660398"/>
            <a:chExt cx="1764196" cy="1822704"/>
          </a:xfrm>
        </p:grpSpPr>
        <p:pic>
          <p:nvPicPr>
            <p:cNvPr id="15" name="Grafik 14"/>
            <p:cNvPicPr>
              <a:picLocks noChangeAspect="1"/>
            </p:cNvPicPr>
            <p:nvPr userDrawn="1"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4547"/>
            <a:stretch/>
          </p:blipFill>
          <p:spPr>
            <a:xfrm>
              <a:off x="467544" y="1660398"/>
              <a:ext cx="1764196" cy="1822704"/>
            </a:xfrm>
            <a:prstGeom prst="rect">
              <a:avLst/>
            </a:prstGeom>
          </p:spPr>
        </p:pic>
        <p:sp>
          <p:nvSpPr>
            <p:cNvPr id="16" name="Rechteck 15"/>
            <p:cNvSpPr/>
            <p:nvPr userDrawn="1"/>
          </p:nvSpPr>
          <p:spPr>
            <a:xfrm>
              <a:off x="1943708" y="2374474"/>
              <a:ext cx="288032" cy="2411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rtlCol="0" anchor="t"/>
            <a:lstStyle/>
            <a:p>
              <a:pPr algn="ctr"/>
              <a:endParaRPr lang="de-DE" dirty="0">
                <a:solidFill>
                  <a:srgbClr val="0066A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6633323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2" pos="288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- 2-zeiliger Titel - lmr^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763" name="think-cell Folie" r:id="rId5" imgW="270" imgH="270" progId="TCLayout.ActiveDocument.1">
                  <p:embed/>
                </p:oleObj>
              </mc:Choice>
              <mc:Fallback>
                <p:oleObj name="think-cell Folie" r:id="rId5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feld 11"/>
          <p:cNvSpPr txBox="1"/>
          <p:nvPr userDrawn="1"/>
        </p:nvSpPr>
        <p:spPr>
          <a:xfrm>
            <a:off x="334722" y="303213"/>
            <a:ext cx="6634800" cy="360000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/>
          <a:p>
            <a:pPr algn="l"/>
            <a:endParaRPr lang="en-US" sz="2600" noProof="0" dirty="0">
              <a:solidFill>
                <a:schemeClr val="bg1"/>
              </a:solidFill>
            </a:endParaRPr>
          </a:p>
        </p:txBody>
      </p:sp>
      <p:sp>
        <p:nvSpPr>
          <p:cNvPr id="10" name="Inhaltsplatzhalter 7"/>
          <p:cNvSpPr>
            <a:spLocks noGrp="1"/>
          </p:cNvSpPr>
          <p:nvPr>
            <p:ph sz="quarter" idx="13" hasCustomPrompt="1"/>
          </p:nvPr>
        </p:nvSpPr>
        <p:spPr>
          <a:xfrm>
            <a:off x="324000" y="1058400"/>
            <a:ext cx="2772000" cy="1152988"/>
          </a:xfrm>
          <a:prstGeom prst="rect">
            <a:avLst/>
          </a:prstGeom>
        </p:spPr>
        <p:txBody>
          <a:bodyPr lIns="36000" tIns="36000" rIns="36000" bIns="36000"/>
          <a:lstStyle>
            <a:lvl1pPr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2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13" name="Inhaltsplatzhalter 7"/>
          <p:cNvSpPr>
            <a:spLocks noGrp="1"/>
          </p:cNvSpPr>
          <p:nvPr>
            <p:ph sz="quarter" idx="14" hasCustomPrompt="1"/>
          </p:nvPr>
        </p:nvSpPr>
        <p:spPr>
          <a:xfrm>
            <a:off x="323625" y="2290490"/>
            <a:ext cx="2772000" cy="1144859"/>
          </a:xfrm>
          <a:prstGeom prst="rect">
            <a:avLst/>
          </a:prstGeom>
        </p:spPr>
        <p:txBody>
          <a:bodyPr lIns="36000" tIns="36000" rIns="36000" bIns="36000"/>
          <a:lstStyle>
            <a:lvl1pPr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2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14" name="Inhaltsplatzhalter 7"/>
          <p:cNvSpPr>
            <a:spLocks noGrp="1"/>
          </p:cNvSpPr>
          <p:nvPr>
            <p:ph sz="quarter" idx="15" hasCustomPrompt="1"/>
          </p:nvPr>
        </p:nvSpPr>
        <p:spPr>
          <a:xfrm>
            <a:off x="323403" y="3514627"/>
            <a:ext cx="2772000" cy="1181198"/>
          </a:xfrm>
          <a:prstGeom prst="rect">
            <a:avLst/>
          </a:prstGeom>
        </p:spPr>
        <p:txBody>
          <a:bodyPr lIns="36000" tIns="36000" rIns="36000" bIns="36000"/>
          <a:lstStyle>
            <a:lvl1pPr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2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15" name="Inhaltsplatzhalter 7"/>
          <p:cNvSpPr>
            <a:spLocks noGrp="1"/>
          </p:cNvSpPr>
          <p:nvPr>
            <p:ph sz="quarter" idx="16" hasCustomPrompt="1"/>
          </p:nvPr>
        </p:nvSpPr>
        <p:spPr>
          <a:xfrm>
            <a:off x="3174773" y="1058400"/>
            <a:ext cx="2802165" cy="1152988"/>
          </a:xfrm>
          <a:prstGeom prst="rect">
            <a:avLst/>
          </a:prstGeom>
        </p:spPr>
        <p:txBody>
          <a:bodyPr lIns="36000" tIns="36000" rIns="36000" bIns="36000"/>
          <a:lstStyle>
            <a:lvl1pPr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2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16" name="Inhaltsplatzhalter 7"/>
          <p:cNvSpPr>
            <a:spLocks noGrp="1"/>
          </p:cNvSpPr>
          <p:nvPr>
            <p:ph sz="quarter" idx="17" hasCustomPrompt="1"/>
          </p:nvPr>
        </p:nvSpPr>
        <p:spPr>
          <a:xfrm>
            <a:off x="3174773" y="2290490"/>
            <a:ext cx="2802165" cy="1144859"/>
          </a:xfrm>
          <a:prstGeom prst="rect">
            <a:avLst/>
          </a:prstGeom>
        </p:spPr>
        <p:txBody>
          <a:bodyPr lIns="36000" tIns="36000" rIns="36000" bIns="36000"/>
          <a:lstStyle>
            <a:lvl1pPr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2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20" name="Inhaltsplatzhalter 7"/>
          <p:cNvSpPr>
            <a:spLocks noGrp="1"/>
          </p:cNvSpPr>
          <p:nvPr>
            <p:ph sz="quarter" idx="18" hasCustomPrompt="1"/>
          </p:nvPr>
        </p:nvSpPr>
        <p:spPr>
          <a:xfrm>
            <a:off x="3174773" y="3514627"/>
            <a:ext cx="2802165" cy="1181198"/>
          </a:xfrm>
          <a:prstGeom prst="rect">
            <a:avLst/>
          </a:prstGeom>
        </p:spPr>
        <p:txBody>
          <a:bodyPr lIns="36000" tIns="36000" rIns="36000" bIns="36000"/>
          <a:lstStyle>
            <a:lvl1pPr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2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21" name="Inhaltsplatzhalter 7"/>
          <p:cNvSpPr>
            <a:spLocks noGrp="1"/>
          </p:cNvSpPr>
          <p:nvPr>
            <p:ph sz="quarter" idx="19" hasCustomPrompt="1"/>
          </p:nvPr>
        </p:nvSpPr>
        <p:spPr>
          <a:xfrm>
            <a:off x="6054923" y="1058400"/>
            <a:ext cx="2765227" cy="1152988"/>
          </a:xfrm>
          <a:prstGeom prst="rect">
            <a:avLst/>
          </a:prstGeom>
        </p:spPr>
        <p:txBody>
          <a:bodyPr lIns="36000" tIns="36000" rIns="36000" bIns="36000"/>
          <a:lstStyle>
            <a:lvl1pPr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2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22" name="Inhaltsplatzhalter 7"/>
          <p:cNvSpPr>
            <a:spLocks noGrp="1"/>
          </p:cNvSpPr>
          <p:nvPr>
            <p:ph sz="quarter" idx="20" hasCustomPrompt="1"/>
          </p:nvPr>
        </p:nvSpPr>
        <p:spPr>
          <a:xfrm>
            <a:off x="6054923" y="2290490"/>
            <a:ext cx="2765227" cy="1144859"/>
          </a:xfrm>
          <a:prstGeom prst="rect">
            <a:avLst/>
          </a:prstGeom>
        </p:spPr>
        <p:txBody>
          <a:bodyPr lIns="36000" tIns="36000" rIns="36000" bIns="36000"/>
          <a:lstStyle>
            <a:lvl1pPr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2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23" name="Inhaltsplatzhalter 7"/>
          <p:cNvSpPr>
            <a:spLocks noGrp="1"/>
          </p:cNvSpPr>
          <p:nvPr>
            <p:ph sz="quarter" idx="21" hasCustomPrompt="1"/>
          </p:nvPr>
        </p:nvSpPr>
        <p:spPr>
          <a:xfrm>
            <a:off x="6054923" y="3514627"/>
            <a:ext cx="2765227" cy="1181198"/>
          </a:xfrm>
          <a:prstGeom prst="rect">
            <a:avLst/>
          </a:prstGeom>
        </p:spPr>
        <p:txBody>
          <a:bodyPr lIns="36000" tIns="36000" rIns="36000" bIns="36000"/>
          <a:lstStyle>
            <a:lvl1pPr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2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22"/>
          </p:nvPr>
        </p:nvSpPr>
        <p:spPr/>
        <p:txBody>
          <a:bodyPr/>
          <a:lstStyle/>
          <a:p>
            <a:r>
              <a:rPr lang="de-DE"/>
              <a:t>DD. MMMMMMM 2018</a:t>
            </a:r>
            <a:endParaRPr lang="en-US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en-US"/>
              <a:t>(Name Veranstaltung / Vortragstitel)</a:t>
            </a:r>
            <a:endParaRPr lang="en-US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9" name="Titel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324000" y="194400"/>
            <a:ext cx="6660268" cy="360000"/>
          </a:xfrm>
          <a:prstGeom prst="rect">
            <a:avLst/>
          </a:prstGeom>
        </p:spPr>
        <p:txBody>
          <a:bodyPr lIns="0" tIns="0" rIns="0" bIns="36000" anchor="ctr"/>
          <a:lstStyle>
            <a:lvl1pPr>
              <a:defRPr sz="26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de-AT" noProof="0" dirty="0"/>
              <a:t>Mustertitel</a:t>
            </a:r>
          </a:p>
        </p:txBody>
      </p:sp>
      <p:sp>
        <p:nvSpPr>
          <p:cNvPr id="24" name="Inhaltsplatzhalter 5"/>
          <p:cNvSpPr>
            <a:spLocks noGrp="1"/>
          </p:cNvSpPr>
          <p:nvPr>
            <p:ph sz="quarter" idx="12" hasCustomPrompt="1"/>
          </p:nvPr>
        </p:nvSpPr>
        <p:spPr>
          <a:xfrm>
            <a:off x="323847" y="561174"/>
            <a:ext cx="6660268" cy="217150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Bef>
                <a:spcPts val="0"/>
              </a:spcBef>
              <a:defRPr sz="1600" i="1" baseline="0">
                <a:solidFill>
                  <a:schemeClr val="bg1"/>
                </a:solidFill>
                <a:latin typeface="Arial Narrow" panose="020B0606020202030204" pitchFamily="34" charset="0"/>
              </a:defRPr>
            </a:lvl1pPr>
            <a:lvl2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2pPr>
            <a:lvl3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de-DE" dirty="0"/>
              <a:t>Muster-Untertitel / Take </a:t>
            </a:r>
            <a:r>
              <a:rPr lang="de-DE" dirty="0" err="1"/>
              <a:t>home</a:t>
            </a:r>
            <a:r>
              <a:rPr lang="de-DE" dirty="0"/>
              <a:t> </a:t>
            </a:r>
            <a:r>
              <a:rPr lang="de-DE" dirty="0" err="1"/>
              <a:t>message</a:t>
            </a:r>
            <a:r>
              <a:rPr lang="de-DE" dirty="0"/>
              <a:t> (1-2 zeilig)</a:t>
            </a:r>
          </a:p>
        </p:txBody>
      </p:sp>
    </p:spTree>
    <p:extLst>
      <p:ext uri="{BB962C8B-B14F-4D97-AF65-F5344CB8AC3E}">
        <p14:creationId xmlns:p14="http://schemas.microsoft.com/office/powerpoint/2010/main" val="262814718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_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hteck 15"/>
          <p:cNvSpPr/>
          <p:nvPr userDrawn="1"/>
        </p:nvSpPr>
        <p:spPr>
          <a:xfrm>
            <a:off x="3178" y="2382"/>
            <a:ext cx="9140822" cy="5141118"/>
          </a:xfrm>
          <a:prstGeom prst="rect">
            <a:avLst/>
          </a:prstGeom>
          <a:solidFill>
            <a:srgbClr val="0066A9"/>
          </a:solidFill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t"/>
          <a:lstStyle/>
          <a:p>
            <a:pPr algn="ctr"/>
            <a:endParaRPr lang="de-DE" dirty="0">
              <a:solidFill>
                <a:srgbClr val="0066A9"/>
              </a:solidFill>
            </a:endParaRPr>
          </a:p>
        </p:txBody>
      </p:sp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048" name="think-cell Folie" r:id="rId5" imgW="270" imgH="270" progId="TCLayout.ActiveDocument.1">
                  <p:embed/>
                </p:oleObj>
              </mc:Choice>
              <mc:Fallback>
                <p:oleObj name="think-cell Folie" r:id="rId5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Inhaltsplatzhalter 2"/>
          <p:cNvSpPr>
            <a:spLocks noGrp="1"/>
          </p:cNvSpPr>
          <p:nvPr>
            <p:ph idx="1" hasCustomPrompt="1"/>
          </p:nvPr>
        </p:nvSpPr>
        <p:spPr>
          <a:xfrm>
            <a:off x="2836528" y="2130720"/>
            <a:ext cx="3565178" cy="307777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>
              <a:defRPr sz="1600" b="1" cap="small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de-AT" noProof="0" dirty="0"/>
              <a:t>Titel Vorname Name</a:t>
            </a:r>
          </a:p>
        </p:txBody>
      </p:sp>
      <p:sp>
        <p:nvSpPr>
          <p:cNvPr id="10" name="Inhaltsplatzhalter 2"/>
          <p:cNvSpPr>
            <a:spLocks noGrp="1"/>
          </p:cNvSpPr>
          <p:nvPr>
            <p:ph idx="13" hasCustomPrompt="1"/>
          </p:nvPr>
        </p:nvSpPr>
        <p:spPr>
          <a:xfrm>
            <a:off x="4283967" y="2511391"/>
            <a:ext cx="2117737" cy="307777"/>
          </a:xfrm>
          <a:prstGeom prst="rect">
            <a:avLst/>
          </a:prstGeom>
        </p:spPr>
        <p:txBody>
          <a:bodyPr lIns="36000" anchor="ctr">
            <a:noAutofit/>
          </a:bodyPr>
          <a:lstStyle>
            <a:lvl1pPr>
              <a:defRPr sz="16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de-AT" noProof="0" dirty="0"/>
              <a:t>DW</a:t>
            </a:r>
          </a:p>
        </p:txBody>
      </p:sp>
      <p:sp>
        <p:nvSpPr>
          <p:cNvPr id="12" name="Textfeld 11"/>
          <p:cNvSpPr txBox="1"/>
          <p:nvPr userDrawn="1"/>
        </p:nvSpPr>
        <p:spPr>
          <a:xfrm>
            <a:off x="3329070" y="2511391"/>
            <a:ext cx="911613" cy="30777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lvl1pPr lvl="0" indent="0">
              <a:spcBef>
                <a:spcPts val="500"/>
              </a:spcBef>
              <a:buFont typeface="Arial" pitchFamily="34" charset="0"/>
              <a:buNone/>
              <a:defRPr sz="2000">
                <a:latin typeface="Arial" pitchFamily="34" charset="0"/>
                <a:cs typeface="Arial" pitchFamily="34" charset="0"/>
              </a:defRPr>
            </a:lvl1pPr>
            <a:lvl2pPr marL="179388" indent="-179388">
              <a:spcBef>
                <a:spcPts val="500"/>
              </a:spcBef>
              <a:buFont typeface="Arial" pitchFamily="34" charset="0"/>
              <a:buChar char="•"/>
              <a:defRPr sz="2000">
                <a:latin typeface="Arial" pitchFamily="34" charset="0"/>
                <a:cs typeface="Arial" pitchFamily="34" charset="0"/>
              </a:defRPr>
            </a:lvl2pPr>
            <a:lvl3pPr marL="447675" indent="-268288">
              <a:spcBef>
                <a:spcPts val="400"/>
              </a:spcBef>
              <a:buFont typeface="Arial" pitchFamily="34" charset="0"/>
              <a:buChar char="–"/>
              <a:defRPr>
                <a:latin typeface="Arial" pitchFamily="34" charset="0"/>
                <a:cs typeface="Arial" pitchFamily="34" charset="0"/>
              </a:defRPr>
            </a:lvl3pPr>
            <a:lvl4pPr marL="627063" indent="-179388">
              <a:spcBef>
                <a:spcPts val="400"/>
              </a:spcBef>
              <a:buFont typeface="Arial" pitchFamily="34" charset="0"/>
              <a:buChar char="•"/>
              <a:defRPr>
                <a:latin typeface="Arial" pitchFamily="34" charset="0"/>
                <a:cs typeface="Arial" pitchFamily="34" charset="0"/>
              </a:defRPr>
            </a:lvl4pPr>
            <a:lvl5pPr marL="896938" indent="-269875">
              <a:spcBef>
                <a:spcPts val="400"/>
              </a:spcBef>
              <a:buFont typeface="Arial" pitchFamily="34" charset="0"/>
              <a:buChar char="–"/>
              <a:defRPr>
                <a:latin typeface="Arial" pitchFamily="34" charset="0"/>
                <a:cs typeface="Arial" pitchFamily="34" charset="0"/>
              </a:defRPr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pPr lvl="0" algn="l"/>
            <a:r>
              <a:rPr lang="de-AT" sz="1600" dirty="0">
                <a:solidFill>
                  <a:schemeClr val="bg1"/>
                </a:solidFill>
                <a:latin typeface="Arial Narrow" panose="020B0606020202030204" pitchFamily="34" charset="0"/>
              </a:rPr>
              <a:t>+43 1 24724</a:t>
            </a:r>
            <a:endParaRPr lang="en-GB" sz="16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17" name="Inhaltsplatzhalter 2"/>
          <p:cNvSpPr>
            <a:spLocks noGrp="1"/>
          </p:cNvSpPr>
          <p:nvPr>
            <p:ph idx="14" hasCustomPrompt="1"/>
          </p:nvPr>
        </p:nvSpPr>
        <p:spPr>
          <a:xfrm>
            <a:off x="3329071" y="2853637"/>
            <a:ext cx="3072634" cy="307777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 algn="l">
              <a:defRPr sz="1600" b="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de-AT" noProof="0" dirty="0"/>
              <a:t>vorname.nachname@e-control.at</a:t>
            </a:r>
          </a:p>
        </p:txBody>
      </p:sp>
      <p:sp>
        <p:nvSpPr>
          <p:cNvPr id="18" name="Textfeld 17"/>
          <p:cNvSpPr txBox="1"/>
          <p:nvPr userDrawn="1"/>
        </p:nvSpPr>
        <p:spPr>
          <a:xfrm>
            <a:off x="3329075" y="3205304"/>
            <a:ext cx="3072632" cy="307777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lvl1pPr lvl="0" indent="0">
              <a:spcBef>
                <a:spcPts val="500"/>
              </a:spcBef>
              <a:buFont typeface="Arial" pitchFamily="34" charset="0"/>
              <a:buNone/>
              <a:defRPr sz="2000">
                <a:latin typeface="Arial" pitchFamily="34" charset="0"/>
                <a:cs typeface="Arial" pitchFamily="34" charset="0"/>
              </a:defRPr>
            </a:lvl1pPr>
            <a:lvl2pPr marL="179388" indent="-179388">
              <a:spcBef>
                <a:spcPts val="500"/>
              </a:spcBef>
              <a:buFont typeface="Arial" pitchFamily="34" charset="0"/>
              <a:buChar char="•"/>
              <a:defRPr sz="2000">
                <a:latin typeface="Arial" pitchFamily="34" charset="0"/>
                <a:cs typeface="Arial" pitchFamily="34" charset="0"/>
              </a:defRPr>
            </a:lvl2pPr>
            <a:lvl3pPr marL="447675" indent="-268288">
              <a:spcBef>
                <a:spcPts val="400"/>
              </a:spcBef>
              <a:buFont typeface="Arial" pitchFamily="34" charset="0"/>
              <a:buChar char="–"/>
              <a:defRPr>
                <a:latin typeface="Arial" pitchFamily="34" charset="0"/>
                <a:cs typeface="Arial" pitchFamily="34" charset="0"/>
              </a:defRPr>
            </a:lvl3pPr>
            <a:lvl4pPr marL="627063" indent="-179388">
              <a:spcBef>
                <a:spcPts val="400"/>
              </a:spcBef>
              <a:buFont typeface="Arial" pitchFamily="34" charset="0"/>
              <a:buChar char="•"/>
              <a:defRPr>
                <a:latin typeface="Arial" pitchFamily="34" charset="0"/>
                <a:cs typeface="Arial" pitchFamily="34" charset="0"/>
              </a:defRPr>
            </a:lvl4pPr>
            <a:lvl5pPr marL="896938" indent="-269875">
              <a:spcBef>
                <a:spcPts val="400"/>
              </a:spcBef>
              <a:buFont typeface="Arial" pitchFamily="34" charset="0"/>
              <a:buChar char="–"/>
              <a:defRPr>
                <a:latin typeface="Arial" pitchFamily="34" charset="0"/>
                <a:cs typeface="Arial" pitchFamily="34" charset="0"/>
              </a:defRPr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pPr lvl="0" algn="l"/>
            <a:r>
              <a:rPr lang="de-AT" sz="1600" dirty="0">
                <a:solidFill>
                  <a:schemeClr val="bg1"/>
                </a:solidFill>
                <a:latin typeface="Arial Narrow" panose="020B0606020202030204" pitchFamily="34" charset="0"/>
              </a:rPr>
              <a:t>www.e-control.at</a:t>
            </a:r>
            <a:endParaRPr lang="en-GB" sz="16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19" name="Rechteck 18"/>
          <p:cNvSpPr/>
          <p:nvPr userDrawn="1"/>
        </p:nvSpPr>
        <p:spPr>
          <a:xfrm>
            <a:off x="2757091" y="2480613"/>
            <a:ext cx="4347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altLang="de-DE" sz="1800" dirty="0">
                <a:solidFill>
                  <a:schemeClr val="bg1"/>
                </a:solidFill>
                <a:sym typeface="Wingdings 2" pitchFamily="18" charset="2"/>
              </a:rPr>
              <a:t>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20" name="Rechteck 19"/>
          <p:cNvSpPr/>
          <p:nvPr userDrawn="1"/>
        </p:nvSpPr>
        <p:spPr>
          <a:xfrm>
            <a:off x="2751480" y="2822859"/>
            <a:ext cx="4459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altLang="de-DE" b="1" dirty="0">
                <a:solidFill>
                  <a:schemeClr val="bg1"/>
                </a:solidFill>
                <a:cs typeface="Arial" charset="0"/>
                <a:sym typeface="Wingdings" pitchFamily="2" charset="2"/>
              </a:rPr>
              <a:t>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21" name="Rechteck 20"/>
          <p:cNvSpPr/>
          <p:nvPr userDrawn="1"/>
        </p:nvSpPr>
        <p:spPr>
          <a:xfrm>
            <a:off x="2766709" y="3174526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altLang="de-DE" b="1" dirty="0">
                <a:solidFill>
                  <a:schemeClr val="bg1"/>
                </a:solidFill>
                <a:cs typeface="Arial" charset="0"/>
                <a:sym typeface="Webdings" pitchFamily="18" charset="2"/>
              </a:rPr>
              <a:t></a:t>
            </a:r>
            <a:endParaRPr lang="de-DE" dirty="0">
              <a:solidFill>
                <a:schemeClr val="bg1"/>
              </a:solidFill>
            </a:endParaRPr>
          </a:p>
        </p:txBody>
      </p:sp>
      <p:pic>
        <p:nvPicPr>
          <p:cNvPr id="5" name="Grafik 4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1200" y="273600"/>
            <a:ext cx="1642756" cy="432000"/>
          </a:xfrm>
          <a:prstGeom prst="rect">
            <a:avLst/>
          </a:prstGeom>
        </p:spPr>
      </p:pic>
      <p:sp>
        <p:nvSpPr>
          <p:cNvPr id="2" name="Datumsplatzhalter 1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DD. MMMMMMM 2018</a:t>
            </a:r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(Name Veranstaltung / Vortragstitel)</a:t>
            </a:r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3" name="Titel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324000" y="309600"/>
            <a:ext cx="6660268" cy="360000"/>
          </a:xfrm>
          <a:prstGeom prst="rect">
            <a:avLst/>
          </a:prstGeom>
        </p:spPr>
        <p:txBody>
          <a:bodyPr lIns="0" tIns="0" rIns="0" bIns="36000" anchor="ctr"/>
          <a:lstStyle>
            <a:lvl1pPr>
              <a:defRPr sz="26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de-AT" noProof="0" dirty="0"/>
              <a:t>Kontakt</a:t>
            </a:r>
          </a:p>
        </p:txBody>
      </p:sp>
    </p:spTree>
    <p:extLst>
      <p:ext uri="{BB962C8B-B14F-4D97-AF65-F5344CB8AC3E}">
        <p14:creationId xmlns:p14="http://schemas.microsoft.com/office/powerpoint/2010/main" val="382067883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4">
          <p15:clr>
            <a:srgbClr val="FBAE40"/>
          </p15:clr>
        </p15:guide>
        <p15:guide id="4" pos="5556">
          <p15:clr>
            <a:srgbClr val="FBAE40"/>
          </p15:clr>
        </p15:guide>
        <p15:guide id="5" orient="horz" pos="690">
          <p15:clr>
            <a:srgbClr val="FBAE40"/>
          </p15:clr>
        </p15:guide>
        <p15:guide id="6" orient="horz" pos="295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_DE_mul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hteck 15"/>
          <p:cNvSpPr/>
          <p:nvPr userDrawn="1"/>
        </p:nvSpPr>
        <p:spPr>
          <a:xfrm>
            <a:off x="3178" y="2382"/>
            <a:ext cx="9140822" cy="5141118"/>
          </a:xfrm>
          <a:prstGeom prst="rect">
            <a:avLst/>
          </a:prstGeom>
          <a:solidFill>
            <a:srgbClr val="0066A9"/>
          </a:solidFill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t"/>
          <a:lstStyle/>
          <a:p>
            <a:pPr algn="ctr"/>
            <a:endParaRPr lang="de-DE" dirty="0">
              <a:solidFill>
                <a:srgbClr val="0066A9"/>
              </a:solidFill>
            </a:endParaRPr>
          </a:p>
        </p:txBody>
      </p:sp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810" name="think-cell Folie" r:id="rId5" imgW="270" imgH="270" progId="TCLayout.ActiveDocument.1">
                  <p:embed/>
                </p:oleObj>
              </mc:Choice>
              <mc:Fallback>
                <p:oleObj name="think-cell Folie" r:id="rId5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fik 4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1200" y="273600"/>
            <a:ext cx="1642756" cy="432000"/>
          </a:xfrm>
          <a:prstGeom prst="rect">
            <a:avLst/>
          </a:prstGeom>
        </p:spPr>
      </p:pic>
      <p:sp>
        <p:nvSpPr>
          <p:cNvPr id="2" name="Datumsplatzhalter 1"/>
          <p:cNvSpPr>
            <a:spLocks noGrp="1"/>
          </p:cNvSpPr>
          <p:nvPr>
            <p:ph type="dt" sz="half" idx="2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DD. MMMMMMM 2018</a:t>
            </a:r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(Name Veranstaltung / Vortragstitel)</a:t>
            </a:r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2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49" name="Titel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324000" y="309600"/>
            <a:ext cx="6660268" cy="360000"/>
          </a:xfrm>
          <a:prstGeom prst="rect">
            <a:avLst/>
          </a:prstGeom>
        </p:spPr>
        <p:txBody>
          <a:bodyPr lIns="0" tIns="0" rIns="0" bIns="36000" anchor="ctr"/>
          <a:lstStyle>
            <a:lvl1pPr>
              <a:defRPr sz="26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de-AT" noProof="0" dirty="0"/>
              <a:t>Kontakt</a:t>
            </a:r>
          </a:p>
        </p:txBody>
      </p:sp>
      <p:sp>
        <p:nvSpPr>
          <p:cNvPr id="50" name="Inhaltsplatzhalter 2"/>
          <p:cNvSpPr>
            <a:spLocks noGrp="1"/>
          </p:cNvSpPr>
          <p:nvPr>
            <p:ph idx="1" hasCustomPrompt="1"/>
          </p:nvPr>
        </p:nvSpPr>
        <p:spPr>
          <a:xfrm>
            <a:off x="663072" y="1203598"/>
            <a:ext cx="3565178" cy="307777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>
              <a:defRPr sz="1600" b="1" cap="small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de-AT" noProof="0" dirty="0"/>
              <a:t>Titel Vorname Name</a:t>
            </a:r>
          </a:p>
        </p:txBody>
      </p:sp>
      <p:sp>
        <p:nvSpPr>
          <p:cNvPr id="51" name="Inhaltsplatzhalter 2"/>
          <p:cNvSpPr>
            <a:spLocks noGrp="1"/>
          </p:cNvSpPr>
          <p:nvPr>
            <p:ph idx="13" hasCustomPrompt="1"/>
          </p:nvPr>
        </p:nvSpPr>
        <p:spPr>
          <a:xfrm>
            <a:off x="2123727" y="1584269"/>
            <a:ext cx="2104521" cy="307777"/>
          </a:xfrm>
          <a:prstGeom prst="rect">
            <a:avLst/>
          </a:prstGeom>
        </p:spPr>
        <p:txBody>
          <a:bodyPr lIns="36000" anchor="ctr">
            <a:noAutofit/>
          </a:bodyPr>
          <a:lstStyle>
            <a:lvl1pPr>
              <a:defRPr sz="16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de-AT" noProof="0" dirty="0"/>
              <a:t>DW</a:t>
            </a:r>
          </a:p>
        </p:txBody>
      </p:sp>
      <p:sp>
        <p:nvSpPr>
          <p:cNvPr id="52" name="Textfeld 51"/>
          <p:cNvSpPr txBox="1"/>
          <p:nvPr userDrawn="1"/>
        </p:nvSpPr>
        <p:spPr>
          <a:xfrm>
            <a:off x="1155614" y="1584269"/>
            <a:ext cx="911613" cy="30777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lvl1pPr lvl="0" indent="0">
              <a:spcBef>
                <a:spcPts val="500"/>
              </a:spcBef>
              <a:buFont typeface="Arial" pitchFamily="34" charset="0"/>
              <a:buNone/>
              <a:defRPr sz="2000">
                <a:latin typeface="Arial" pitchFamily="34" charset="0"/>
                <a:cs typeface="Arial" pitchFamily="34" charset="0"/>
              </a:defRPr>
            </a:lvl1pPr>
            <a:lvl2pPr marL="179388" indent="-179388">
              <a:spcBef>
                <a:spcPts val="500"/>
              </a:spcBef>
              <a:buFont typeface="Arial" pitchFamily="34" charset="0"/>
              <a:buChar char="•"/>
              <a:defRPr sz="2000">
                <a:latin typeface="Arial" pitchFamily="34" charset="0"/>
                <a:cs typeface="Arial" pitchFamily="34" charset="0"/>
              </a:defRPr>
            </a:lvl2pPr>
            <a:lvl3pPr marL="447675" indent="-268288">
              <a:spcBef>
                <a:spcPts val="400"/>
              </a:spcBef>
              <a:buFont typeface="Arial" pitchFamily="34" charset="0"/>
              <a:buChar char="–"/>
              <a:defRPr>
                <a:latin typeface="Arial" pitchFamily="34" charset="0"/>
                <a:cs typeface="Arial" pitchFamily="34" charset="0"/>
              </a:defRPr>
            </a:lvl3pPr>
            <a:lvl4pPr marL="627063" indent="-179388">
              <a:spcBef>
                <a:spcPts val="400"/>
              </a:spcBef>
              <a:buFont typeface="Arial" pitchFamily="34" charset="0"/>
              <a:buChar char="•"/>
              <a:defRPr>
                <a:latin typeface="Arial" pitchFamily="34" charset="0"/>
                <a:cs typeface="Arial" pitchFamily="34" charset="0"/>
              </a:defRPr>
            </a:lvl4pPr>
            <a:lvl5pPr marL="896938" indent="-269875">
              <a:spcBef>
                <a:spcPts val="400"/>
              </a:spcBef>
              <a:buFont typeface="Arial" pitchFamily="34" charset="0"/>
              <a:buChar char="–"/>
              <a:defRPr>
                <a:latin typeface="Arial" pitchFamily="34" charset="0"/>
                <a:cs typeface="Arial" pitchFamily="34" charset="0"/>
              </a:defRPr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pPr lvl="0" algn="l"/>
            <a:r>
              <a:rPr lang="de-AT" sz="1600" dirty="0">
                <a:solidFill>
                  <a:schemeClr val="bg1"/>
                </a:solidFill>
                <a:latin typeface="Arial Narrow" panose="020B0606020202030204" pitchFamily="34" charset="0"/>
              </a:rPr>
              <a:t>+43 1 24724</a:t>
            </a:r>
            <a:endParaRPr lang="en-GB" sz="16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53" name="Inhaltsplatzhalter 2"/>
          <p:cNvSpPr>
            <a:spLocks noGrp="1"/>
          </p:cNvSpPr>
          <p:nvPr>
            <p:ph idx="14" hasCustomPrompt="1"/>
          </p:nvPr>
        </p:nvSpPr>
        <p:spPr>
          <a:xfrm>
            <a:off x="1155615" y="1926515"/>
            <a:ext cx="3072634" cy="307777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 algn="l">
              <a:defRPr sz="1600" b="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de-AT" noProof="0" dirty="0"/>
              <a:t>vorname.nachname@e-control.at</a:t>
            </a:r>
          </a:p>
        </p:txBody>
      </p:sp>
      <p:sp>
        <p:nvSpPr>
          <p:cNvPr id="54" name="Textfeld 53"/>
          <p:cNvSpPr txBox="1"/>
          <p:nvPr userDrawn="1"/>
        </p:nvSpPr>
        <p:spPr>
          <a:xfrm>
            <a:off x="1155619" y="2278182"/>
            <a:ext cx="3072632" cy="307777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lvl1pPr lvl="0" indent="0">
              <a:spcBef>
                <a:spcPts val="500"/>
              </a:spcBef>
              <a:buFont typeface="Arial" pitchFamily="34" charset="0"/>
              <a:buNone/>
              <a:defRPr sz="2000">
                <a:latin typeface="Arial" pitchFamily="34" charset="0"/>
                <a:cs typeface="Arial" pitchFamily="34" charset="0"/>
              </a:defRPr>
            </a:lvl1pPr>
            <a:lvl2pPr marL="179388" indent="-179388">
              <a:spcBef>
                <a:spcPts val="500"/>
              </a:spcBef>
              <a:buFont typeface="Arial" pitchFamily="34" charset="0"/>
              <a:buChar char="•"/>
              <a:defRPr sz="2000">
                <a:latin typeface="Arial" pitchFamily="34" charset="0"/>
                <a:cs typeface="Arial" pitchFamily="34" charset="0"/>
              </a:defRPr>
            </a:lvl2pPr>
            <a:lvl3pPr marL="447675" indent="-268288">
              <a:spcBef>
                <a:spcPts val="400"/>
              </a:spcBef>
              <a:buFont typeface="Arial" pitchFamily="34" charset="0"/>
              <a:buChar char="–"/>
              <a:defRPr>
                <a:latin typeface="Arial" pitchFamily="34" charset="0"/>
                <a:cs typeface="Arial" pitchFamily="34" charset="0"/>
              </a:defRPr>
            </a:lvl3pPr>
            <a:lvl4pPr marL="627063" indent="-179388">
              <a:spcBef>
                <a:spcPts val="400"/>
              </a:spcBef>
              <a:buFont typeface="Arial" pitchFamily="34" charset="0"/>
              <a:buChar char="•"/>
              <a:defRPr>
                <a:latin typeface="Arial" pitchFamily="34" charset="0"/>
                <a:cs typeface="Arial" pitchFamily="34" charset="0"/>
              </a:defRPr>
            </a:lvl4pPr>
            <a:lvl5pPr marL="896938" indent="-269875">
              <a:spcBef>
                <a:spcPts val="400"/>
              </a:spcBef>
              <a:buFont typeface="Arial" pitchFamily="34" charset="0"/>
              <a:buChar char="–"/>
              <a:defRPr>
                <a:latin typeface="Arial" pitchFamily="34" charset="0"/>
                <a:cs typeface="Arial" pitchFamily="34" charset="0"/>
              </a:defRPr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pPr lvl="0" algn="l"/>
            <a:r>
              <a:rPr lang="de-AT" sz="1600" dirty="0">
                <a:solidFill>
                  <a:schemeClr val="bg1"/>
                </a:solidFill>
                <a:latin typeface="Arial Narrow" panose="020B0606020202030204" pitchFamily="34" charset="0"/>
              </a:rPr>
              <a:t>www.e-control.at</a:t>
            </a:r>
            <a:endParaRPr lang="en-GB" sz="16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55" name="Rechteck 54"/>
          <p:cNvSpPr/>
          <p:nvPr userDrawn="1"/>
        </p:nvSpPr>
        <p:spPr>
          <a:xfrm>
            <a:off x="583635" y="1553491"/>
            <a:ext cx="4347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altLang="de-DE" sz="1800" dirty="0">
                <a:solidFill>
                  <a:schemeClr val="bg1"/>
                </a:solidFill>
                <a:sym typeface="Wingdings 2" pitchFamily="18" charset="2"/>
              </a:rPr>
              <a:t>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56" name="Rechteck 55"/>
          <p:cNvSpPr/>
          <p:nvPr userDrawn="1"/>
        </p:nvSpPr>
        <p:spPr>
          <a:xfrm>
            <a:off x="578024" y="1895737"/>
            <a:ext cx="4459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altLang="de-DE" b="1" dirty="0">
                <a:solidFill>
                  <a:schemeClr val="bg1"/>
                </a:solidFill>
                <a:cs typeface="Arial" charset="0"/>
                <a:sym typeface="Wingdings" pitchFamily="2" charset="2"/>
              </a:rPr>
              <a:t>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57" name="Rechteck 56"/>
          <p:cNvSpPr/>
          <p:nvPr userDrawn="1"/>
        </p:nvSpPr>
        <p:spPr>
          <a:xfrm>
            <a:off x="593253" y="2247404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altLang="de-DE" b="1" dirty="0">
                <a:solidFill>
                  <a:schemeClr val="bg1"/>
                </a:solidFill>
                <a:cs typeface="Arial" charset="0"/>
                <a:sym typeface="Webdings" pitchFamily="18" charset="2"/>
              </a:rPr>
              <a:t>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58" name="Inhaltsplatzhalter 2"/>
          <p:cNvSpPr>
            <a:spLocks noGrp="1"/>
          </p:cNvSpPr>
          <p:nvPr>
            <p:ph idx="27" hasCustomPrompt="1"/>
          </p:nvPr>
        </p:nvSpPr>
        <p:spPr>
          <a:xfrm>
            <a:off x="661294" y="3069252"/>
            <a:ext cx="3565178" cy="307777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>
              <a:defRPr sz="1600" b="1" cap="small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de-AT" noProof="0" dirty="0"/>
              <a:t>Titel Vorname Name</a:t>
            </a:r>
          </a:p>
        </p:txBody>
      </p:sp>
      <p:sp>
        <p:nvSpPr>
          <p:cNvPr id="59" name="Inhaltsplatzhalter 2"/>
          <p:cNvSpPr>
            <a:spLocks noGrp="1"/>
          </p:cNvSpPr>
          <p:nvPr>
            <p:ph idx="28" hasCustomPrompt="1"/>
          </p:nvPr>
        </p:nvSpPr>
        <p:spPr>
          <a:xfrm>
            <a:off x="2123727" y="3449923"/>
            <a:ext cx="2102744" cy="307777"/>
          </a:xfrm>
          <a:prstGeom prst="rect">
            <a:avLst/>
          </a:prstGeom>
        </p:spPr>
        <p:txBody>
          <a:bodyPr lIns="36000" anchor="ctr">
            <a:noAutofit/>
          </a:bodyPr>
          <a:lstStyle>
            <a:lvl1pPr>
              <a:defRPr sz="16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de-AT" noProof="0" dirty="0"/>
              <a:t>DW</a:t>
            </a:r>
          </a:p>
        </p:txBody>
      </p:sp>
      <p:sp>
        <p:nvSpPr>
          <p:cNvPr id="60" name="Textfeld 59"/>
          <p:cNvSpPr txBox="1"/>
          <p:nvPr userDrawn="1"/>
        </p:nvSpPr>
        <p:spPr>
          <a:xfrm>
            <a:off x="1153836" y="3449923"/>
            <a:ext cx="911613" cy="30777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lvl1pPr lvl="0" indent="0">
              <a:spcBef>
                <a:spcPts val="500"/>
              </a:spcBef>
              <a:buFont typeface="Arial" pitchFamily="34" charset="0"/>
              <a:buNone/>
              <a:defRPr sz="2000">
                <a:latin typeface="Arial" pitchFamily="34" charset="0"/>
                <a:cs typeface="Arial" pitchFamily="34" charset="0"/>
              </a:defRPr>
            </a:lvl1pPr>
            <a:lvl2pPr marL="179388" indent="-179388">
              <a:spcBef>
                <a:spcPts val="500"/>
              </a:spcBef>
              <a:buFont typeface="Arial" pitchFamily="34" charset="0"/>
              <a:buChar char="•"/>
              <a:defRPr sz="2000">
                <a:latin typeface="Arial" pitchFamily="34" charset="0"/>
                <a:cs typeface="Arial" pitchFamily="34" charset="0"/>
              </a:defRPr>
            </a:lvl2pPr>
            <a:lvl3pPr marL="447675" indent="-268288">
              <a:spcBef>
                <a:spcPts val="400"/>
              </a:spcBef>
              <a:buFont typeface="Arial" pitchFamily="34" charset="0"/>
              <a:buChar char="–"/>
              <a:defRPr>
                <a:latin typeface="Arial" pitchFamily="34" charset="0"/>
                <a:cs typeface="Arial" pitchFamily="34" charset="0"/>
              </a:defRPr>
            </a:lvl3pPr>
            <a:lvl4pPr marL="627063" indent="-179388">
              <a:spcBef>
                <a:spcPts val="400"/>
              </a:spcBef>
              <a:buFont typeface="Arial" pitchFamily="34" charset="0"/>
              <a:buChar char="•"/>
              <a:defRPr>
                <a:latin typeface="Arial" pitchFamily="34" charset="0"/>
                <a:cs typeface="Arial" pitchFamily="34" charset="0"/>
              </a:defRPr>
            </a:lvl4pPr>
            <a:lvl5pPr marL="896938" indent="-269875">
              <a:spcBef>
                <a:spcPts val="400"/>
              </a:spcBef>
              <a:buFont typeface="Arial" pitchFamily="34" charset="0"/>
              <a:buChar char="–"/>
              <a:defRPr>
                <a:latin typeface="Arial" pitchFamily="34" charset="0"/>
                <a:cs typeface="Arial" pitchFamily="34" charset="0"/>
              </a:defRPr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pPr lvl="0" algn="l"/>
            <a:r>
              <a:rPr lang="de-AT" sz="1600" dirty="0">
                <a:solidFill>
                  <a:schemeClr val="bg1"/>
                </a:solidFill>
                <a:latin typeface="Arial Narrow" panose="020B0606020202030204" pitchFamily="34" charset="0"/>
              </a:rPr>
              <a:t>+43 1 24724</a:t>
            </a:r>
            <a:endParaRPr lang="en-GB" sz="16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61" name="Inhaltsplatzhalter 2"/>
          <p:cNvSpPr>
            <a:spLocks noGrp="1"/>
          </p:cNvSpPr>
          <p:nvPr>
            <p:ph idx="29" hasCustomPrompt="1"/>
          </p:nvPr>
        </p:nvSpPr>
        <p:spPr>
          <a:xfrm>
            <a:off x="1153837" y="3792169"/>
            <a:ext cx="3072634" cy="307777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 algn="l">
              <a:defRPr sz="1600" b="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de-AT" noProof="0" dirty="0"/>
              <a:t>vorname.nachname@e-control.at</a:t>
            </a:r>
          </a:p>
        </p:txBody>
      </p:sp>
      <p:sp>
        <p:nvSpPr>
          <p:cNvPr id="62" name="Textfeld 61"/>
          <p:cNvSpPr txBox="1"/>
          <p:nvPr userDrawn="1"/>
        </p:nvSpPr>
        <p:spPr>
          <a:xfrm>
            <a:off x="1153841" y="4143836"/>
            <a:ext cx="3072632" cy="307777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lvl1pPr lvl="0" indent="0">
              <a:spcBef>
                <a:spcPts val="500"/>
              </a:spcBef>
              <a:buFont typeface="Arial" pitchFamily="34" charset="0"/>
              <a:buNone/>
              <a:defRPr sz="2000">
                <a:latin typeface="Arial" pitchFamily="34" charset="0"/>
                <a:cs typeface="Arial" pitchFamily="34" charset="0"/>
              </a:defRPr>
            </a:lvl1pPr>
            <a:lvl2pPr marL="179388" indent="-179388">
              <a:spcBef>
                <a:spcPts val="500"/>
              </a:spcBef>
              <a:buFont typeface="Arial" pitchFamily="34" charset="0"/>
              <a:buChar char="•"/>
              <a:defRPr sz="2000">
                <a:latin typeface="Arial" pitchFamily="34" charset="0"/>
                <a:cs typeface="Arial" pitchFamily="34" charset="0"/>
              </a:defRPr>
            </a:lvl2pPr>
            <a:lvl3pPr marL="447675" indent="-268288">
              <a:spcBef>
                <a:spcPts val="400"/>
              </a:spcBef>
              <a:buFont typeface="Arial" pitchFamily="34" charset="0"/>
              <a:buChar char="–"/>
              <a:defRPr>
                <a:latin typeface="Arial" pitchFamily="34" charset="0"/>
                <a:cs typeface="Arial" pitchFamily="34" charset="0"/>
              </a:defRPr>
            </a:lvl3pPr>
            <a:lvl4pPr marL="627063" indent="-179388">
              <a:spcBef>
                <a:spcPts val="400"/>
              </a:spcBef>
              <a:buFont typeface="Arial" pitchFamily="34" charset="0"/>
              <a:buChar char="•"/>
              <a:defRPr>
                <a:latin typeface="Arial" pitchFamily="34" charset="0"/>
                <a:cs typeface="Arial" pitchFamily="34" charset="0"/>
              </a:defRPr>
            </a:lvl4pPr>
            <a:lvl5pPr marL="896938" indent="-269875">
              <a:spcBef>
                <a:spcPts val="400"/>
              </a:spcBef>
              <a:buFont typeface="Arial" pitchFamily="34" charset="0"/>
              <a:buChar char="–"/>
              <a:defRPr>
                <a:latin typeface="Arial" pitchFamily="34" charset="0"/>
                <a:cs typeface="Arial" pitchFamily="34" charset="0"/>
              </a:defRPr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pPr lvl="0" algn="l"/>
            <a:r>
              <a:rPr lang="de-AT" sz="1600" dirty="0">
                <a:solidFill>
                  <a:schemeClr val="bg1"/>
                </a:solidFill>
                <a:latin typeface="Arial Narrow" panose="020B0606020202030204" pitchFamily="34" charset="0"/>
              </a:rPr>
              <a:t>www.e-control.at</a:t>
            </a:r>
            <a:endParaRPr lang="en-GB" sz="16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63" name="Rechteck 62"/>
          <p:cNvSpPr/>
          <p:nvPr userDrawn="1"/>
        </p:nvSpPr>
        <p:spPr>
          <a:xfrm>
            <a:off x="581857" y="3419145"/>
            <a:ext cx="4347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altLang="de-DE" sz="1800" dirty="0">
                <a:solidFill>
                  <a:schemeClr val="bg1"/>
                </a:solidFill>
                <a:sym typeface="Wingdings 2" pitchFamily="18" charset="2"/>
              </a:rPr>
              <a:t>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64" name="Rechteck 63"/>
          <p:cNvSpPr/>
          <p:nvPr userDrawn="1"/>
        </p:nvSpPr>
        <p:spPr>
          <a:xfrm>
            <a:off x="576246" y="3761391"/>
            <a:ext cx="4459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altLang="de-DE" b="1" dirty="0">
                <a:solidFill>
                  <a:schemeClr val="bg1"/>
                </a:solidFill>
                <a:cs typeface="Arial" charset="0"/>
                <a:sym typeface="Wingdings" pitchFamily="2" charset="2"/>
              </a:rPr>
              <a:t>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65" name="Rechteck 64"/>
          <p:cNvSpPr/>
          <p:nvPr userDrawn="1"/>
        </p:nvSpPr>
        <p:spPr>
          <a:xfrm>
            <a:off x="591475" y="4113058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altLang="de-DE" b="1" dirty="0">
                <a:solidFill>
                  <a:schemeClr val="bg1"/>
                </a:solidFill>
                <a:cs typeface="Arial" charset="0"/>
                <a:sym typeface="Webdings" pitchFamily="18" charset="2"/>
              </a:rPr>
              <a:t>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66" name="Inhaltsplatzhalter 2"/>
          <p:cNvSpPr>
            <a:spLocks noGrp="1"/>
          </p:cNvSpPr>
          <p:nvPr>
            <p:ph idx="30" hasCustomPrompt="1"/>
          </p:nvPr>
        </p:nvSpPr>
        <p:spPr>
          <a:xfrm>
            <a:off x="4909988" y="1203598"/>
            <a:ext cx="3565178" cy="307777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>
              <a:defRPr sz="1600" b="1" cap="small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de-AT" noProof="0" dirty="0"/>
              <a:t>Titel Vorname Name</a:t>
            </a:r>
          </a:p>
        </p:txBody>
      </p:sp>
      <p:sp>
        <p:nvSpPr>
          <p:cNvPr id="67" name="Inhaltsplatzhalter 2"/>
          <p:cNvSpPr>
            <a:spLocks noGrp="1"/>
          </p:cNvSpPr>
          <p:nvPr>
            <p:ph idx="31" hasCustomPrompt="1"/>
          </p:nvPr>
        </p:nvSpPr>
        <p:spPr>
          <a:xfrm>
            <a:off x="6372199" y="1584269"/>
            <a:ext cx="2102965" cy="307777"/>
          </a:xfrm>
          <a:prstGeom prst="rect">
            <a:avLst/>
          </a:prstGeom>
        </p:spPr>
        <p:txBody>
          <a:bodyPr lIns="36000" anchor="ctr">
            <a:noAutofit/>
          </a:bodyPr>
          <a:lstStyle>
            <a:lvl1pPr>
              <a:defRPr sz="16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de-AT" noProof="0" dirty="0"/>
              <a:t>DW</a:t>
            </a:r>
          </a:p>
        </p:txBody>
      </p:sp>
      <p:sp>
        <p:nvSpPr>
          <p:cNvPr id="68" name="Textfeld 67"/>
          <p:cNvSpPr txBox="1"/>
          <p:nvPr userDrawn="1"/>
        </p:nvSpPr>
        <p:spPr>
          <a:xfrm>
            <a:off x="5402530" y="1584269"/>
            <a:ext cx="911613" cy="30777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lvl1pPr lvl="0" indent="0">
              <a:spcBef>
                <a:spcPts val="500"/>
              </a:spcBef>
              <a:buFont typeface="Arial" pitchFamily="34" charset="0"/>
              <a:buNone/>
              <a:defRPr sz="2000">
                <a:latin typeface="Arial" pitchFamily="34" charset="0"/>
                <a:cs typeface="Arial" pitchFamily="34" charset="0"/>
              </a:defRPr>
            </a:lvl1pPr>
            <a:lvl2pPr marL="179388" indent="-179388">
              <a:spcBef>
                <a:spcPts val="500"/>
              </a:spcBef>
              <a:buFont typeface="Arial" pitchFamily="34" charset="0"/>
              <a:buChar char="•"/>
              <a:defRPr sz="2000">
                <a:latin typeface="Arial" pitchFamily="34" charset="0"/>
                <a:cs typeface="Arial" pitchFamily="34" charset="0"/>
              </a:defRPr>
            </a:lvl2pPr>
            <a:lvl3pPr marL="447675" indent="-268288">
              <a:spcBef>
                <a:spcPts val="400"/>
              </a:spcBef>
              <a:buFont typeface="Arial" pitchFamily="34" charset="0"/>
              <a:buChar char="–"/>
              <a:defRPr>
                <a:latin typeface="Arial" pitchFamily="34" charset="0"/>
                <a:cs typeface="Arial" pitchFamily="34" charset="0"/>
              </a:defRPr>
            </a:lvl3pPr>
            <a:lvl4pPr marL="627063" indent="-179388">
              <a:spcBef>
                <a:spcPts val="400"/>
              </a:spcBef>
              <a:buFont typeface="Arial" pitchFamily="34" charset="0"/>
              <a:buChar char="•"/>
              <a:defRPr>
                <a:latin typeface="Arial" pitchFamily="34" charset="0"/>
                <a:cs typeface="Arial" pitchFamily="34" charset="0"/>
              </a:defRPr>
            </a:lvl4pPr>
            <a:lvl5pPr marL="896938" indent="-269875">
              <a:spcBef>
                <a:spcPts val="400"/>
              </a:spcBef>
              <a:buFont typeface="Arial" pitchFamily="34" charset="0"/>
              <a:buChar char="–"/>
              <a:defRPr>
                <a:latin typeface="Arial" pitchFamily="34" charset="0"/>
                <a:cs typeface="Arial" pitchFamily="34" charset="0"/>
              </a:defRPr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pPr lvl="0" algn="l"/>
            <a:r>
              <a:rPr lang="de-AT" sz="1600" dirty="0">
                <a:solidFill>
                  <a:schemeClr val="bg1"/>
                </a:solidFill>
                <a:latin typeface="Arial Narrow" panose="020B0606020202030204" pitchFamily="34" charset="0"/>
              </a:rPr>
              <a:t>+43 1 24724</a:t>
            </a:r>
            <a:endParaRPr lang="en-GB" sz="16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69" name="Inhaltsplatzhalter 2"/>
          <p:cNvSpPr>
            <a:spLocks noGrp="1"/>
          </p:cNvSpPr>
          <p:nvPr>
            <p:ph idx="32" hasCustomPrompt="1"/>
          </p:nvPr>
        </p:nvSpPr>
        <p:spPr>
          <a:xfrm>
            <a:off x="5402531" y="1926515"/>
            <a:ext cx="3072634" cy="307777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 algn="l">
              <a:defRPr sz="1600" b="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de-AT" noProof="0" dirty="0"/>
              <a:t>vorname.nachname@e-control.at</a:t>
            </a:r>
          </a:p>
        </p:txBody>
      </p:sp>
      <p:sp>
        <p:nvSpPr>
          <p:cNvPr id="70" name="Textfeld 69"/>
          <p:cNvSpPr txBox="1"/>
          <p:nvPr userDrawn="1"/>
        </p:nvSpPr>
        <p:spPr>
          <a:xfrm>
            <a:off x="5402535" y="2278182"/>
            <a:ext cx="3072632" cy="307777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lvl1pPr lvl="0" indent="0">
              <a:spcBef>
                <a:spcPts val="500"/>
              </a:spcBef>
              <a:buFont typeface="Arial" pitchFamily="34" charset="0"/>
              <a:buNone/>
              <a:defRPr sz="2000">
                <a:latin typeface="Arial" pitchFamily="34" charset="0"/>
                <a:cs typeface="Arial" pitchFamily="34" charset="0"/>
              </a:defRPr>
            </a:lvl1pPr>
            <a:lvl2pPr marL="179388" indent="-179388">
              <a:spcBef>
                <a:spcPts val="500"/>
              </a:spcBef>
              <a:buFont typeface="Arial" pitchFamily="34" charset="0"/>
              <a:buChar char="•"/>
              <a:defRPr sz="2000">
                <a:latin typeface="Arial" pitchFamily="34" charset="0"/>
                <a:cs typeface="Arial" pitchFamily="34" charset="0"/>
              </a:defRPr>
            </a:lvl2pPr>
            <a:lvl3pPr marL="447675" indent="-268288">
              <a:spcBef>
                <a:spcPts val="400"/>
              </a:spcBef>
              <a:buFont typeface="Arial" pitchFamily="34" charset="0"/>
              <a:buChar char="–"/>
              <a:defRPr>
                <a:latin typeface="Arial" pitchFamily="34" charset="0"/>
                <a:cs typeface="Arial" pitchFamily="34" charset="0"/>
              </a:defRPr>
            </a:lvl3pPr>
            <a:lvl4pPr marL="627063" indent="-179388">
              <a:spcBef>
                <a:spcPts val="400"/>
              </a:spcBef>
              <a:buFont typeface="Arial" pitchFamily="34" charset="0"/>
              <a:buChar char="•"/>
              <a:defRPr>
                <a:latin typeface="Arial" pitchFamily="34" charset="0"/>
                <a:cs typeface="Arial" pitchFamily="34" charset="0"/>
              </a:defRPr>
            </a:lvl4pPr>
            <a:lvl5pPr marL="896938" indent="-269875">
              <a:spcBef>
                <a:spcPts val="400"/>
              </a:spcBef>
              <a:buFont typeface="Arial" pitchFamily="34" charset="0"/>
              <a:buChar char="–"/>
              <a:defRPr>
                <a:latin typeface="Arial" pitchFamily="34" charset="0"/>
                <a:cs typeface="Arial" pitchFamily="34" charset="0"/>
              </a:defRPr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pPr lvl="0" algn="l"/>
            <a:r>
              <a:rPr lang="de-AT" sz="1600" dirty="0">
                <a:solidFill>
                  <a:schemeClr val="bg1"/>
                </a:solidFill>
                <a:latin typeface="Arial Narrow" panose="020B0606020202030204" pitchFamily="34" charset="0"/>
              </a:rPr>
              <a:t>www.e-control.at</a:t>
            </a:r>
            <a:endParaRPr lang="en-GB" sz="16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71" name="Rechteck 70"/>
          <p:cNvSpPr/>
          <p:nvPr userDrawn="1"/>
        </p:nvSpPr>
        <p:spPr>
          <a:xfrm>
            <a:off x="4830551" y="1553491"/>
            <a:ext cx="4347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altLang="de-DE" sz="1800" dirty="0">
                <a:solidFill>
                  <a:schemeClr val="bg1"/>
                </a:solidFill>
                <a:sym typeface="Wingdings 2" pitchFamily="18" charset="2"/>
              </a:rPr>
              <a:t>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72" name="Rechteck 71"/>
          <p:cNvSpPr/>
          <p:nvPr userDrawn="1"/>
        </p:nvSpPr>
        <p:spPr>
          <a:xfrm>
            <a:off x="4824940" y="1895737"/>
            <a:ext cx="4459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altLang="de-DE" b="1" dirty="0">
                <a:solidFill>
                  <a:schemeClr val="bg1"/>
                </a:solidFill>
                <a:cs typeface="Arial" charset="0"/>
                <a:sym typeface="Wingdings" pitchFamily="2" charset="2"/>
              </a:rPr>
              <a:t>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73" name="Rechteck 72"/>
          <p:cNvSpPr/>
          <p:nvPr userDrawn="1"/>
        </p:nvSpPr>
        <p:spPr>
          <a:xfrm>
            <a:off x="4840169" y="2247404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altLang="de-DE" b="1" dirty="0">
                <a:solidFill>
                  <a:schemeClr val="bg1"/>
                </a:solidFill>
                <a:cs typeface="Arial" charset="0"/>
                <a:sym typeface="Webdings" pitchFamily="18" charset="2"/>
              </a:rPr>
              <a:t>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74" name="Inhaltsplatzhalter 2"/>
          <p:cNvSpPr>
            <a:spLocks noGrp="1"/>
          </p:cNvSpPr>
          <p:nvPr>
            <p:ph idx="33" hasCustomPrompt="1"/>
          </p:nvPr>
        </p:nvSpPr>
        <p:spPr>
          <a:xfrm>
            <a:off x="4908210" y="3069252"/>
            <a:ext cx="3565178" cy="307777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>
              <a:defRPr sz="1600" b="1" cap="small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de-AT" noProof="0" dirty="0"/>
              <a:t>Titel Vorname Name</a:t>
            </a:r>
          </a:p>
        </p:txBody>
      </p:sp>
      <p:sp>
        <p:nvSpPr>
          <p:cNvPr id="75" name="Inhaltsplatzhalter 2"/>
          <p:cNvSpPr>
            <a:spLocks noGrp="1"/>
          </p:cNvSpPr>
          <p:nvPr>
            <p:ph idx="34" hasCustomPrompt="1"/>
          </p:nvPr>
        </p:nvSpPr>
        <p:spPr>
          <a:xfrm>
            <a:off x="6372199" y="3449923"/>
            <a:ext cx="2101188" cy="307777"/>
          </a:xfrm>
          <a:prstGeom prst="rect">
            <a:avLst/>
          </a:prstGeom>
        </p:spPr>
        <p:txBody>
          <a:bodyPr lIns="36000" anchor="ctr">
            <a:noAutofit/>
          </a:bodyPr>
          <a:lstStyle>
            <a:lvl1pPr>
              <a:defRPr sz="16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de-AT" noProof="0" dirty="0"/>
              <a:t>DW</a:t>
            </a:r>
          </a:p>
        </p:txBody>
      </p:sp>
      <p:sp>
        <p:nvSpPr>
          <p:cNvPr id="76" name="Textfeld 75"/>
          <p:cNvSpPr txBox="1"/>
          <p:nvPr userDrawn="1"/>
        </p:nvSpPr>
        <p:spPr>
          <a:xfrm>
            <a:off x="5400752" y="3449923"/>
            <a:ext cx="911613" cy="30777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lvl1pPr lvl="0" indent="0">
              <a:spcBef>
                <a:spcPts val="500"/>
              </a:spcBef>
              <a:buFont typeface="Arial" pitchFamily="34" charset="0"/>
              <a:buNone/>
              <a:defRPr sz="2000">
                <a:latin typeface="Arial" pitchFamily="34" charset="0"/>
                <a:cs typeface="Arial" pitchFamily="34" charset="0"/>
              </a:defRPr>
            </a:lvl1pPr>
            <a:lvl2pPr marL="179388" indent="-179388">
              <a:spcBef>
                <a:spcPts val="500"/>
              </a:spcBef>
              <a:buFont typeface="Arial" pitchFamily="34" charset="0"/>
              <a:buChar char="•"/>
              <a:defRPr sz="2000">
                <a:latin typeface="Arial" pitchFamily="34" charset="0"/>
                <a:cs typeface="Arial" pitchFamily="34" charset="0"/>
              </a:defRPr>
            </a:lvl2pPr>
            <a:lvl3pPr marL="447675" indent="-268288">
              <a:spcBef>
                <a:spcPts val="400"/>
              </a:spcBef>
              <a:buFont typeface="Arial" pitchFamily="34" charset="0"/>
              <a:buChar char="–"/>
              <a:defRPr>
                <a:latin typeface="Arial" pitchFamily="34" charset="0"/>
                <a:cs typeface="Arial" pitchFamily="34" charset="0"/>
              </a:defRPr>
            </a:lvl3pPr>
            <a:lvl4pPr marL="627063" indent="-179388">
              <a:spcBef>
                <a:spcPts val="400"/>
              </a:spcBef>
              <a:buFont typeface="Arial" pitchFamily="34" charset="0"/>
              <a:buChar char="•"/>
              <a:defRPr>
                <a:latin typeface="Arial" pitchFamily="34" charset="0"/>
                <a:cs typeface="Arial" pitchFamily="34" charset="0"/>
              </a:defRPr>
            </a:lvl4pPr>
            <a:lvl5pPr marL="896938" indent="-269875">
              <a:spcBef>
                <a:spcPts val="400"/>
              </a:spcBef>
              <a:buFont typeface="Arial" pitchFamily="34" charset="0"/>
              <a:buChar char="–"/>
              <a:defRPr>
                <a:latin typeface="Arial" pitchFamily="34" charset="0"/>
                <a:cs typeface="Arial" pitchFamily="34" charset="0"/>
              </a:defRPr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pPr lvl="0" algn="l"/>
            <a:r>
              <a:rPr lang="de-AT" sz="1600" dirty="0">
                <a:solidFill>
                  <a:schemeClr val="bg1"/>
                </a:solidFill>
                <a:latin typeface="Arial Narrow" panose="020B0606020202030204" pitchFamily="34" charset="0"/>
              </a:rPr>
              <a:t>+43 1 24724</a:t>
            </a:r>
            <a:endParaRPr lang="en-GB" sz="16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77" name="Inhaltsplatzhalter 2"/>
          <p:cNvSpPr>
            <a:spLocks noGrp="1"/>
          </p:cNvSpPr>
          <p:nvPr>
            <p:ph idx="35" hasCustomPrompt="1"/>
          </p:nvPr>
        </p:nvSpPr>
        <p:spPr>
          <a:xfrm>
            <a:off x="5400753" y="3792169"/>
            <a:ext cx="3072634" cy="307777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 algn="l">
              <a:defRPr sz="1600" b="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de-AT" noProof="0" dirty="0"/>
              <a:t>vorname.nachname@e-control.at</a:t>
            </a:r>
          </a:p>
        </p:txBody>
      </p:sp>
      <p:sp>
        <p:nvSpPr>
          <p:cNvPr id="78" name="Textfeld 77"/>
          <p:cNvSpPr txBox="1"/>
          <p:nvPr userDrawn="1"/>
        </p:nvSpPr>
        <p:spPr>
          <a:xfrm>
            <a:off x="5400757" y="4143836"/>
            <a:ext cx="3072632" cy="307777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lvl1pPr lvl="0" indent="0">
              <a:spcBef>
                <a:spcPts val="500"/>
              </a:spcBef>
              <a:buFont typeface="Arial" pitchFamily="34" charset="0"/>
              <a:buNone/>
              <a:defRPr sz="2000">
                <a:latin typeface="Arial" pitchFamily="34" charset="0"/>
                <a:cs typeface="Arial" pitchFamily="34" charset="0"/>
              </a:defRPr>
            </a:lvl1pPr>
            <a:lvl2pPr marL="179388" indent="-179388">
              <a:spcBef>
                <a:spcPts val="500"/>
              </a:spcBef>
              <a:buFont typeface="Arial" pitchFamily="34" charset="0"/>
              <a:buChar char="•"/>
              <a:defRPr sz="2000">
                <a:latin typeface="Arial" pitchFamily="34" charset="0"/>
                <a:cs typeface="Arial" pitchFamily="34" charset="0"/>
              </a:defRPr>
            </a:lvl2pPr>
            <a:lvl3pPr marL="447675" indent="-268288">
              <a:spcBef>
                <a:spcPts val="400"/>
              </a:spcBef>
              <a:buFont typeface="Arial" pitchFamily="34" charset="0"/>
              <a:buChar char="–"/>
              <a:defRPr>
                <a:latin typeface="Arial" pitchFamily="34" charset="0"/>
                <a:cs typeface="Arial" pitchFamily="34" charset="0"/>
              </a:defRPr>
            </a:lvl3pPr>
            <a:lvl4pPr marL="627063" indent="-179388">
              <a:spcBef>
                <a:spcPts val="400"/>
              </a:spcBef>
              <a:buFont typeface="Arial" pitchFamily="34" charset="0"/>
              <a:buChar char="•"/>
              <a:defRPr>
                <a:latin typeface="Arial" pitchFamily="34" charset="0"/>
                <a:cs typeface="Arial" pitchFamily="34" charset="0"/>
              </a:defRPr>
            </a:lvl4pPr>
            <a:lvl5pPr marL="896938" indent="-269875">
              <a:spcBef>
                <a:spcPts val="400"/>
              </a:spcBef>
              <a:buFont typeface="Arial" pitchFamily="34" charset="0"/>
              <a:buChar char="–"/>
              <a:defRPr>
                <a:latin typeface="Arial" pitchFamily="34" charset="0"/>
                <a:cs typeface="Arial" pitchFamily="34" charset="0"/>
              </a:defRPr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pPr lvl="0" algn="l"/>
            <a:r>
              <a:rPr lang="de-AT" sz="1600" dirty="0">
                <a:solidFill>
                  <a:schemeClr val="bg1"/>
                </a:solidFill>
                <a:latin typeface="Arial Narrow" panose="020B0606020202030204" pitchFamily="34" charset="0"/>
              </a:rPr>
              <a:t>www.e-control.at</a:t>
            </a:r>
            <a:endParaRPr lang="en-GB" sz="16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79" name="Rechteck 78"/>
          <p:cNvSpPr/>
          <p:nvPr userDrawn="1"/>
        </p:nvSpPr>
        <p:spPr>
          <a:xfrm>
            <a:off x="4828773" y="3419145"/>
            <a:ext cx="4347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altLang="de-DE" sz="1800" dirty="0">
                <a:solidFill>
                  <a:schemeClr val="bg1"/>
                </a:solidFill>
                <a:sym typeface="Wingdings 2" pitchFamily="18" charset="2"/>
              </a:rPr>
              <a:t>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80" name="Rechteck 79"/>
          <p:cNvSpPr/>
          <p:nvPr userDrawn="1"/>
        </p:nvSpPr>
        <p:spPr>
          <a:xfrm>
            <a:off x="4823162" y="3761391"/>
            <a:ext cx="4459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altLang="de-DE" b="1" dirty="0">
                <a:solidFill>
                  <a:schemeClr val="bg1"/>
                </a:solidFill>
                <a:cs typeface="Arial" charset="0"/>
                <a:sym typeface="Wingdings" pitchFamily="2" charset="2"/>
              </a:rPr>
              <a:t>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81" name="Rechteck 80"/>
          <p:cNvSpPr/>
          <p:nvPr userDrawn="1"/>
        </p:nvSpPr>
        <p:spPr>
          <a:xfrm>
            <a:off x="4838391" y="4113058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altLang="de-DE" b="1" dirty="0">
                <a:solidFill>
                  <a:schemeClr val="bg1"/>
                </a:solidFill>
                <a:cs typeface="Arial" charset="0"/>
                <a:sym typeface="Webdings" pitchFamily="18" charset="2"/>
              </a:rPr>
              <a:t></a:t>
            </a:r>
            <a:endParaRPr lang="de-D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366620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4">
          <p15:clr>
            <a:srgbClr val="FBAE40"/>
          </p15:clr>
        </p15:guide>
        <p15:guide id="4" pos="5556">
          <p15:clr>
            <a:srgbClr val="FBAE40"/>
          </p15:clr>
        </p15:guide>
        <p15:guide id="5" orient="horz" pos="690">
          <p15:clr>
            <a:srgbClr val="FBAE40"/>
          </p15:clr>
        </p15:guide>
        <p15:guide id="6" orient="horz" pos="2958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aver - Ende - 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66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1350"/>
          </a:p>
        </p:txBody>
      </p:sp>
      <p:sp>
        <p:nvSpPr>
          <p:cNvPr id="2" name="Rechteck 1"/>
          <p:cNvSpPr/>
          <p:nvPr userDrawn="1"/>
        </p:nvSpPr>
        <p:spPr>
          <a:xfrm>
            <a:off x="2286000" y="2448056"/>
            <a:ext cx="4572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E-Control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Rudolfsplatz</a:t>
            </a: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13a, 1010 Wien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Tel.: +43 1 24 7 24-0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Fax: +43 1 247 24-900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E-Mail: office@e-control.at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www.e-control.at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Twitter: www.twitter.com/energiecontrol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Facebook: www.facebook.com/energie.control</a:t>
            </a:r>
          </a:p>
        </p:txBody>
      </p:sp>
      <p:sp>
        <p:nvSpPr>
          <p:cNvPr id="9" name="Rechteck 8"/>
          <p:cNvSpPr/>
          <p:nvPr userDrawn="1"/>
        </p:nvSpPr>
        <p:spPr>
          <a:xfrm>
            <a:off x="1295636" y="1293817"/>
            <a:ext cx="65527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Demi" panose="020B0703020102020204" pitchFamily="34" charset="0"/>
                <a:ea typeface="+mn-ea"/>
                <a:cs typeface="Arial" panose="020B0604020202020204" pitchFamily="34" charset="0"/>
              </a:rPr>
              <a:t>Unsere Energie </a:t>
            </a:r>
            <a:r>
              <a:rPr kumimoji="0" lang="de-DE" sz="2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Arial" panose="020B0604020202020204" pitchFamily="34" charset="0"/>
              </a:rPr>
              <a:t>gehört der Zukunft.</a:t>
            </a:r>
          </a:p>
        </p:txBody>
      </p:sp>
    </p:spTree>
    <p:extLst>
      <p:ext uri="{BB962C8B-B14F-4D97-AF65-F5344CB8AC3E}">
        <p14:creationId xmlns:p14="http://schemas.microsoft.com/office/powerpoint/2010/main" val="206705608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4">
          <p15:clr>
            <a:srgbClr val="FBAE40"/>
          </p15:clr>
        </p15:guide>
        <p15:guide id="4" pos="5556">
          <p15:clr>
            <a:srgbClr val="FBAE40"/>
          </p15:clr>
        </p15:guide>
        <p15:guide id="5" orient="horz" pos="3049">
          <p15:clr>
            <a:srgbClr val="FBAE40"/>
          </p15:clr>
        </p15:guide>
        <p15:guide id="6" orient="horz" pos="19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a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66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1350"/>
          </a:p>
        </p:txBody>
      </p:sp>
      <p:pic>
        <p:nvPicPr>
          <p:cNvPr id="6" name="Grafik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2813" y="1888235"/>
            <a:ext cx="5198375" cy="1367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156574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4">
          <p15:clr>
            <a:srgbClr val="FBAE40"/>
          </p15:clr>
        </p15:guide>
        <p15:guide id="4" pos="5556">
          <p15:clr>
            <a:srgbClr val="FBAE40"/>
          </p15:clr>
        </p15:guide>
        <p15:guide id="5" orient="horz" pos="3049">
          <p15:clr>
            <a:srgbClr val="FBAE40"/>
          </p15:clr>
        </p15:guide>
        <p15:guide id="6" orient="horz" pos="19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nner - G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010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feld 11"/>
          <p:cNvSpPr txBox="1"/>
          <p:nvPr userDrawn="1"/>
        </p:nvSpPr>
        <p:spPr>
          <a:xfrm>
            <a:off x="334722" y="303213"/>
            <a:ext cx="6634800" cy="360000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/>
          <a:p>
            <a:pPr algn="l"/>
            <a:endParaRPr lang="en-US" sz="2600" noProof="0" dirty="0">
              <a:solidFill>
                <a:schemeClr val="bg1"/>
              </a:solidFill>
            </a:endParaRPr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DD. MMMMMMM 2018</a:t>
            </a:r>
            <a:endParaRPr lang="en-US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(Name Veranstaltung / Vortragstitel)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27895" y="3115604"/>
            <a:ext cx="6488210" cy="1319381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2600">
                <a:solidFill>
                  <a:srgbClr val="0066A9"/>
                </a:solidFill>
              </a:defRPr>
            </a:lvl1pPr>
          </a:lstStyle>
          <a:p>
            <a:pPr lvl="0"/>
            <a:r>
              <a:rPr lang="de-DE" altLang="de-DE" noProof="0"/>
              <a:t>Master-Untertitelformat bearbeiten</a:t>
            </a:r>
            <a:endParaRPr lang="de-AT" altLang="de-DE" noProof="0" dirty="0"/>
          </a:p>
        </p:txBody>
      </p:sp>
      <p:pic>
        <p:nvPicPr>
          <p:cNvPr id="13" name="Grafik 12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8994" y="1239602"/>
            <a:ext cx="1006012" cy="165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963032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2" pos="288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nner - Ö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330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feld 11"/>
          <p:cNvSpPr txBox="1"/>
          <p:nvPr userDrawn="1"/>
        </p:nvSpPr>
        <p:spPr>
          <a:xfrm>
            <a:off x="334722" y="303213"/>
            <a:ext cx="6634800" cy="360000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/>
          <a:p>
            <a:pPr algn="l"/>
            <a:endParaRPr lang="en-US" sz="2600" noProof="0" dirty="0">
              <a:solidFill>
                <a:schemeClr val="bg1"/>
              </a:solidFill>
            </a:endParaRPr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DD. MMMMMMM 2018</a:t>
            </a:r>
            <a:endParaRPr lang="en-US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(Name Veranstaltung / Vortragstitel)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27895" y="3115604"/>
            <a:ext cx="6488210" cy="1319381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2600">
                <a:solidFill>
                  <a:srgbClr val="0066A9"/>
                </a:solidFill>
              </a:defRPr>
            </a:lvl1pPr>
          </a:lstStyle>
          <a:p>
            <a:pPr lvl="0"/>
            <a:r>
              <a:rPr lang="de-DE" altLang="de-DE" noProof="0"/>
              <a:t>Master-Untertitelformat bearbeiten</a:t>
            </a:r>
            <a:endParaRPr lang="de-AT" altLang="de-DE" noProof="0" dirty="0"/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8146" y="1239602"/>
            <a:ext cx="907709" cy="165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647053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2" pos="288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nner - Str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354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feld 11"/>
          <p:cNvSpPr txBox="1"/>
          <p:nvPr userDrawn="1"/>
        </p:nvSpPr>
        <p:spPr>
          <a:xfrm>
            <a:off x="334722" y="303213"/>
            <a:ext cx="6634800" cy="360000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/>
          <a:p>
            <a:pPr algn="l"/>
            <a:endParaRPr lang="en-US" sz="2600" noProof="0" dirty="0">
              <a:solidFill>
                <a:schemeClr val="bg1"/>
              </a:solidFill>
            </a:endParaRPr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DD. MMMMMMM 2018</a:t>
            </a:r>
            <a:endParaRPr lang="en-US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(Name Veranstaltung / Vortragstitel)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27895" y="3115604"/>
            <a:ext cx="6488210" cy="1319381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2600">
                <a:solidFill>
                  <a:srgbClr val="0066A9"/>
                </a:solidFill>
              </a:defRPr>
            </a:lvl1pPr>
          </a:lstStyle>
          <a:p>
            <a:pPr lvl="0"/>
            <a:r>
              <a:rPr lang="de-DE" altLang="de-DE" noProof="0"/>
              <a:t>Master-Untertitelformat bearbeiten</a:t>
            </a:r>
            <a:endParaRPr lang="de-AT" altLang="de-DE" noProof="0" dirty="0"/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4000" y="1239786"/>
            <a:ext cx="1656000" cy="165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256768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2" pos="288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nner - Rec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92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feld 11"/>
          <p:cNvSpPr txBox="1"/>
          <p:nvPr userDrawn="1"/>
        </p:nvSpPr>
        <p:spPr>
          <a:xfrm>
            <a:off x="334722" y="303213"/>
            <a:ext cx="6634800" cy="360000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/>
          <a:p>
            <a:pPr algn="l"/>
            <a:endParaRPr lang="en-US" sz="2600" noProof="0" dirty="0">
              <a:solidFill>
                <a:schemeClr val="bg1"/>
              </a:solidFill>
            </a:endParaRPr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DD. MMMMMMM 2018</a:t>
            </a:r>
            <a:endParaRPr lang="en-US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(Name Veranstaltung / Vortragstitel)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27895" y="3115604"/>
            <a:ext cx="6488210" cy="1319381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2600">
                <a:solidFill>
                  <a:srgbClr val="0066A9"/>
                </a:solidFill>
              </a:defRPr>
            </a:lvl1pPr>
          </a:lstStyle>
          <a:p>
            <a:pPr lvl="0"/>
            <a:r>
              <a:rPr lang="de-DE" altLang="de-DE" noProof="0"/>
              <a:t>Master-Untertitelformat bearbeiten</a:t>
            </a:r>
            <a:endParaRPr lang="de-AT" altLang="de-DE" noProof="0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B6FAA0BD-19A2-4CD2-890E-434FB4143F68}"/>
              </a:ext>
            </a:extLst>
          </p:cNvPr>
          <p:cNvSpPr/>
          <p:nvPr userDrawn="1"/>
        </p:nvSpPr>
        <p:spPr>
          <a:xfrm>
            <a:off x="4044378" y="749167"/>
            <a:ext cx="1055246" cy="2169825"/>
          </a:xfrm>
          <a:prstGeom prst="rect">
            <a:avLst/>
          </a:prstGeom>
          <a:noFill/>
        </p:spPr>
        <p:txBody>
          <a:bodyPr wrap="none" lIns="90000" tIns="45720" rIns="91440" bIns="45720">
            <a:spAutoFit/>
          </a:bodyPr>
          <a:lstStyle/>
          <a:p>
            <a:pPr algn="ctr"/>
            <a:r>
              <a:rPr lang="de-DE" sz="13500" b="1" cap="none" spc="50" dirty="0">
                <a:ln w="9525" cmpd="sng">
                  <a:noFill/>
                  <a:prstDash val="solid"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</a:p>
        </p:txBody>
      </p:sp>
    </p:spTree>
    <p:extLst>
      <p:ext uri="{BB962C8B-B14F-4D97-AF65-F5344CB8AC3E}">
        <p14:creationId xmlns:p14="http://schemas.microsoft.com/office/powerpoint/2010/main" val="370689323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2" pos="288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- 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2066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feld 11"/>
          <p:cNvSpPr txBox="1"/>
          <p:nvPr userDrawn="1"/>
        </p:nvSpPr>
        <p:spPr>
          <a:xfrm>
            <a:off x="334722" y="303213"/>
            <a:ext cx="6634800" cy="360000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/>
          <a:p>
            <a:pPr algn="l"/>
            <a:r>
              <a:rPr lang="de-DE" sz="2600" noProof="0" dirty="0">
                <a:solidFill>
                  <a:schemeClr val="bg1"/>
                </a:solidFill>
              </a:rPr>
              <a:t>Agenda</a:t>
            </a:r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DD. MMMMMMM 2018</a:t>
            </a:r>
            <a:endParaRPr lang="en-US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(Name Veranstaltung / Vortragstitel)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2661139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2" pos="288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- 1-zeiliger Titel - 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087" name="think-cell Folie" r:id="rId5" imgW="270" imgH="270" progId="TCLayout.ActiveDocument.1">
                  <p:embed/>
                </p:oleObj>
              </mc:Choice>
              <mc:Fallback>
                <p:oleObj name="think-cell Folie" r:id="rId5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324000" y="309600"/>
            <a:ext cx="6660268" cy="360000"/>
          </a:xfrm>
          <a:prstGeom prst="rect">
            <a:avLst/>
          </a:prstGeom>
        </p:spPr>
        <p:txBody>
          <a:bodyPr lIns="0" tIns="0" rIns="0" bIns="36000" anchor="ctr"/>
          <a:lstStyle>
            <a:lvl1pPr>
              <a:lnSpc>
                <a:spcPct val="90000"/>
              </a:lnSpc>
              <a:defRPr sz="2600" baseline="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de-AT" noProof="0" dirty="0"/>
              <a:t>Mustertitel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r>
              <a:rPr lang="de-DE"/>
              <a:t>DD. MMMMMMM 2018</a:t>
            </a:r>
            <a:endParaRPr lang="en-US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/>
              <a:t>(Name Veranstaltung / Vortragstitel)</a:t>
            </a:r>
            <a:endParaRPr lang="en-US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39460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- 2-zeiliger Titel - 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0031" name="think-cell Folie" r:id="rId5" imgW="270" imgH="270" progId="TCLayout.ActiveDocument.1">
                  <p:embed/>
                </p:oleObj>
              </mc:Choice>
              <mc:Fallback>
                <p:oleObj name="think-cell Folie" r:id="rId5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324000" y="194400"/>
            <a:ext cx="6660268" cy="360000"/>
          </a:xfrm>
          <a:prstGeom prst="rect">
            <a:avLst/>
          </a:prstGeom>
        </p:spPr>
        <p:txBody>
          <a:bodyPr lIns="0" tIns="0" rIns="0" bIns="36000" anchor="ctr"/>
          <a:lstStyle>
            <a:lvl1pPr>
              <a:lnSpc>
                <a:spcPct val="100000"/>
              </a:lnSpc>
              <a:defRPr sz="26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de-AT" noProof="0" dirty="0"/>
              <a:t>Mustertitel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12" hasCustomPrompt="1"/>
          </p:nvPr>
        </p:nvSpPr>
        <p:spPr>
          <a:xfrm>
            <a:off x="323847" y="561174"/>
            <a:ext cx="6660268" cy="217150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Bef>
                <a:spcPts val="0"/>
              </a:spcBef>
              <a:defRPr sz="1600" i="1" baseline="0">
                <a:solidFill>
                  <a:schemeClr val="bg1"/>
                </a:solidFill>
                <a:latin typeface="Arial Narrow" panose="020B0606020202030204" pitchFamily="34" charset="0"/>
              </a:defRPr>
            </a:lvl1pPr>
            <a:lvl2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2pPr>
            <a:lvl3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de-AT" noProof="0" dirty="0"/>
              <a:t>Muster-Untertitel / Take </a:t>
            </a:r>
            <a:r>
              <a:rPr lang="de-AT" noProof="0" dirty="0" err="1"/>
              <a:t>home</a:t>
            </a:r>
            <a:r>
              <a:rPr lang="de-AT" noProof="0" dirty="0"/>
              <a:t> </a:t>
            </a:r>
            <a:r>
              <a:rPr lang="de-AT" noProof="0" dirty="0" err="1"/>
              <a:t>message</a:t>
            </a:r>
            <a:r>
              <a:rPr lang="de-AT" noProof="0" dirty="0"/>
              <a:t> (1-2 zeilig)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r>
              <a:rPr lang="de-DE"/>
              <a:t>DD. MMMMMMM 2018</a:t>
            </a:r>
            <a:endParaRPr lang="en-US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/>
              <a:t>(Name Veranstaltung / Vortragstitel)</a:t>
            </a:r>
            <a:endParaRPr lang="en-US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71812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ags" Target="../tags/tag2.xml"/><Relationship Id="rId30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 userDrawn="1"/>
        </p:nvSpPr>
        <p:spPr>
          <a:xfrm>
            <a:off x="0" y="2381"/>
            <a:ext cx="9144000" cy="972000"/>
          </a:xfrm>
          <a:prstGeom prst="rect">
            <a:avLst/>
          </a:prstGeom>
          <a:solidFill>
            <a:srgbClr val="0066A9"/>
          </a:solidFill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t"/>
          <a:lstStyle/>
          <a:p>
            <a:pPr algn="ctr"/>
            <a:endParaRPr lang="de-DE" dirty="0">
              <a:solidFill>
                <a:srgbClr val="0066A9"/>
              </a:solidFill>
            </a:endParaRPr>
          </a:p>
        </p:txBody>
      </p:sp>
      <p:graphicFrame>
        <p:nvGraphicFramePr>
          <p:cNvPr id="7" name="Objekt 6" hidden="1"/>
          <p:cNvGraphicFramePr>
            <a:graphicFrameLocks noChangeAspect="1"/>
          </p:cNvGraphicFramePr>
          <p:nvPr userDrawn="1">
            <p:custDataLst>
              <p:tags r:id="rId27"/>
            </p:custDataLst>
            <p:extLst/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260" name="think-cell Folie" r:id="rId28" imgW="270" imgH="270" progId="TCLayout.ActiveDocument.1">
                  <p:embed/>
                </p:oleObj>
              </mc:Choice>
              <mc:Fallback>
                <p:oleObj name="think-cell Folie" r:id="rId28" imgW="270" imgH="270" progId="TCLayout.ActiveDocument.1">
                  <p:embed/>
                  <p:pic>
                    <p:nvPicPr>
                      <p:cNvPr id="7" name="Objekt 6" hidden="1"/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Datumsplatzhalter 2"/>
          <p:cNvSpPr>
            <a:spLocks noGrp="1"/>
          </p:cNvSpPr>
          <p:nvPr>
            <p:ph type="dt" sz="half" idx="2"/>
          </p:nvPr>
        </p:nvSpPr>
        <p:spPr>
          <a:xfrm>
            <a:off x="323850" y="4769165"/>
            <a:ext cx="108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r>
              <a:rPr lang="de-AT" noProof="0" dirty="0"/>
              <a:t>DD. MMMMMMM 2018</a:t>
            </a:r>
          </a:p>
        </p:txBody>
      </p:sp>
      <p:sp>
        <p:nvSpPr>
          <p:cNvPr id="15" name="Fußzeilenplatzhalter 14"/>
          <p:cNvSpPr>
            <a:spLocks noGrp="1"/>
          </p:cNvSpPr>
          <p:nvPr>
            <p:ph type="ftr" sz="quarter" idx="3"/>
          </p:nvPr>
        </p:nvSpPr>
        <p:spPr>
          <a:xfrm>
            <a:off x="2052000" y="4769165"/>
            <a:ext cx="504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chemeClr val="tx2"/>
                </a:solidFill>
              </a:defRPr>
            </a:lvl1pPr>
          </a:lstStyle>
          <a:p>
            <a:r>
              <a:rPr lang="de-AT" noProof="0" dirty="0"/>
              <a:t>(Name Veranstaltung / Vortragstitel)</a:t>
            </a:r>
          </a:p>
        </p:txBody>
      </p:sp>
      <p:sp>
        <p:nvSpPr>
          <p:cNvPr id="16" name="Foliennummernplatzhalter 15"/>
          <p:cNvSpPr>
            <a:spLocks noGrp="1"/>
          </p:cNvSpPr>
          <p:nvPr>
            <p:ph type="sldNum" sz="quarter" idx="4"/>
          </p:nvPr>
        </p:nvSpPr>
        <p:spPr>
          <a:xfrm>
            <a:off x="7740352" y="4769165"/>
            <a:ext cx="108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 userDrawn="1"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1200" y="272381"/>
            <a:ext cx="1642756" cy="432000"/>
          </a:xfrm>
          <a:prstGeom prst="rect">
            <a:avLst/>
          </a:prstGeom>
        </p:spPr>
      </p:pic>
      <p:sp>
        <p:nvSpPr>
          <p:cNvPr id="2" name="Textplatzhalter 1"/>
          <p:cNvSpPr>
            <a:spLocks noGrp="1"/>
          </p:cNvSpPr>
          <p:nvPr>
            <p:ph type="body" idx="1"/>
          </p:nvPr>
        </p:nvSpPr>
        <p:spPr>
          <a:xfrm>
            <a:off x="323850" y="1059801"/>
            <a:ext cx="8490106" cy="363602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</p:spTree>
    <p:extLst>
      <p:ext uri="{BB962C8B-B14F-4D97-AF65-F5344CB8AC3E}">
        <p14:creationId xmlns:p14="http://schemas.microsoft.com/office/powerpoint/2010/main" val="3835717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1" r:id="rId2"/>
    <p:sldLayoutId id="2147483765" r:id="rId3"/>
    <p:sldLayoutId id="2147483732" r:id="rId4"/>
    <p:sldLayoutId id="2147483733" r:id="rId5"/>
    <p:sldLayoutId id="2147483770" r:id="rId6"/>
    <p:sldLayoutId id="2147483768" r:id="rId7"/>
    <p:sldLayoutId id="2147483769" r:id="rId8"/>
    <p:sldLayoutId id="2147483766" r:id="rId9"/>
    <p:sldLayoutId id="2147483739" r:id="rId10"/>
    <p:sldLayoutId id="2147483740" r:id="rId11"/>
    <p:sldLayoutId id="2147483742" r:id="rId12"/>
    <p:sldLayoutId id="2147483743" r:id="rId13"/>
    <p:sldLayoutId id="2147483744" r:id="rId14"/>
    <p:sldLayoutId id="2147483745" r:id="rId15"/>
    <p:sldLayoutId id="2147483746" r:id="rId16"/>
    <p:sldLayoutId id="2147483747" r:id="rId17"/>
    <p:sldLayoutId id="2147483748" r:id="rId18"/>
    <p:sldLayoutId id="2147483749" r:id="rId19"/>
    <p:sldLayoutId id="2147483750" r:id="rId20"/>
    <p:sldLayoutId id="2147483767" r:id="rId21"/>
    <p:sldLayoutId id="2147483752" r:id="rId22"/>
    <p:sldLayoutId id="2147483755" r:id="rId23"/>
    <p:sldLayoutId id="2147483757" r:id="rId24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0" indent="0" algn="l" defTabSz="914400" rtl="0" eaLnBrk="1" latinLnBrk="0" hangingPunct="1">
        <a:spcBef>
          <a:spcPts val="500"/>
        </a:spcBef>
        <a:buFont typeface="Arial" pitchFamily="34" charset="0"/>
        <a:buNone/>
        <a:defRPr sz="1600" kern="1200">
          <a:solidFill>
            <a:schemeClr val="tx1"/>
          </a:solidFill>
          <a:latin typeface="+mj-lt"/>
          <a:ea typeface="+mn-ea"/>
          <a:cs typeface="Arial" pitchFamily="34" charset="0"/>
        </a:defRPr>
      </a:lvl1pPr>
      <a:lvl2pPr marL="268288" indent="-268288" algn="l" defTabSz="914400" rtl="0" eaLnBrk="1" latinLnBrk="0" hangingPunct="1">
        <a:spcBef>
          <a:spcPts val="500"/>
        </a:spcBef>
        <a:buClr>
          <a:srgbClr val="0066A9"/>
        </a:buClr>
        <a:buFont typeface="Arial" panose="020B0604020202020204" pitchFamily="34" charset="0"/>
        <a:buChar char="&gt;"/>
        <a:defRPr sz="1600" kern="1200">
          <a:solidFill>
            <a:schemeClr val="tx1"/>
          </a:solidFill>
          <a:latin typeface="+mj-lt"/>
          <a:ea typeface="+mn-ea"/>
          <a:cs typeface="Arial" pitchFamily="34" charset="0"/>
        </a:defRPr>
      </a:lvl2pPr>
      <a:lvl3pPr marL="536575" indent="-268288" algn="l" defTabSz="914400" rtl="0" eaLnBrk="1" latinLnBrk="0" hangingPunct="1">
        <a:spcBef>
          <a:spcPts val="400"/>
        </a:spcBef>
        <a:buClr>
          <a:srgbClr val="0066A9"/>
        </a:buClr>
        <a:buFont typeface="Wingdings" panose="05000000000000000000" pitchFamily="2" charset="2"/>
        <a:buChar char=""/>
        <a:defRPr sz="1600" kern="1200">
          <a:solidFill>
            <a:schemeClr val="tx1"/>
          </a:solidFill>
          <a:latin typeface="+mj-lt"/>
          <a:ea typeface="+mn-ea"/>
          <a:cs typeface="Arial" pitchFamily="34" charset="0"/>
        </a:defRPr>
      </a:lvl3pPr>
      <a:lvl4pPr marL="720725" indent="-273050" algn="l" defTabSz="914400" rtl="0" eaLnBrk="1" latinLnBrk="0" hangingPunct="1">
        <a:spcBef>
          <a:spcPts val="400"/>
        </a:spcBef>
        <a:buFont typeface="Symbol" panose="05050102010706020507" pitchFamily="18" charset="2"/>
        <a:buChar char="-"/>
        <a:defRPr sz="1600" kern="1200">
          <a:solidFill>
            <a:schemeClr val="tx1"/>
          </a:solidFill>
          <a:latin typeface="+mj-lt"/>
          <a:ea typeface="+mn-ea"/>
          <a:cs typeface="Arial" pitchFamily="34" charset="0"/>
        </a:defRPr>
      </a:lvl4pPr>
      <a:lvl5pPr marL="896938" indent="-269875" algn="l" defTabSz="914400" rtl="0" eaLnBrk="1" latinLnBrk="0" hangingPunct="1">
        <a:spcBef>
          <a:spcPts val="4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j-lt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801" userDrawn="1">
          <p15:clr>
            <a:srgbClr val="F26B43"/>
          </p15:clr>
        </p15:guide>
        <p15:guide id="2" pos="5556">
          <p15:clr>
            <a:srgbClr val="F26B43"/>
          </p15:clr>
        </p15:guide>
        <p15:guide id="4" pos="2880">
          <p15:clr>
            <a:srgbClr val="F26B43"/>
          </p15:clr>
        </p15:guide>
        <p15:guide id="5" orient="horz" pos="2958">
          <p15:clr>
            <a:srgbClr val="F26B43"/>
          </p15:clr>
        </p15:guide>
        <p15:guide id="6" orient="horz" pos="667" userDrawn="1">
          <p15:clr>
            <a:srgbClr val="F26B43"/>
          </p15:clr>
        </p15:guide>
        <p15:guide id="7" pos="204">
          <p15:clr>
            <a:srgbClr val="F26B43"/>
          </p15:clr>
        </p15:guide>
        <p15:guide id="8" pos="1950">
          <p15:clr>
            <a:srgbClr val="F26B43"/>
          </p15:clr>
        </p15:guide>
        <p15:guide id="9" pos="3810">
          <p15:clr>
            <a:srgbClr val="F26B43"/>
          </p15:clr>
        </p15:guide>
        <p15:guide id="10" pos="1995">
          <p15:clr>
            <a:srgbClr val="F26B43"/>
          </p15:clr>
        </p15:guide>
        <p15:guide id="11" pos="3765">
          <p15:clr>
            <a:srgbClr val="F26B43"/>
          </p15:clr>
        </p15:guide>
        <p15:guide id="12" orient="horz" pos="1439" userDrawn="1">
          <p15:clr>
            <a:srgbClr val="F26B43"/>
          </p15:clr>
        </p15:guide>
        <p15:guide id="13" orient="horz" pos="2210" userDrawn="1">
          <p15:clr>
            <a:srgbClr val="F26B43"/>
          </p15:clr>
        </p15:guide>
        <p15:guide id="14" orient="horz" pos="1393" userDrawn="1">
          <p15:clr>
            <a:srgbClr val="F26B43"/>
          </p15:clr>
        </p15:guide>
        <p15:guide id="16" orient="horz" pos="216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tertitel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04.12.2018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/>
              <a:t>Weiterentwicklung des Bilanzierungsmodells </a:t>
            </a:r>
            <a:br>
              <a:rPr lang="de-DE" b="1" dirty="0"/>
            </a:br>
            <a:r>
              <a:rPr lang="de-DE" b="1" dirty="0"/>
              <a:t>für den österreichischen Gasmarkt</a:t>
            </a:r>
            <a:br>
              <a:rPr lang="de-DE" b="1" dirty="0"/>
            </a:br>
            <a:r>
              <a:rPr lang="de-DE" b="1" i="1" dirty="0"/>
              <a:t>Stakeholderprozess</a:t>
            </a:r>
            <a:endParaRPr lang="de-DE" i="1" dirty="0"/>
          </a:p>
        </p:txBody>
      </p:sp>
      <p:sp>
        <p:nvSpPr>
          <p:cNvPr id="4" name="Untertitel 1">
            <a:extLst>
              <a:ext uri="{FF2B5EF4-FFF2-40B4-BE49-F238E27FC236}">
                <a16:creationId xmlns:a16="http://schemas.microsoft.com/office/drawing/2014/main" id="{E1BCB94B-05C8-4098-B775-5401940E20E1}"/>
              </a:ext>
            </a:extLst>
          </p:cNvPr>
          <p:cNvSpPr txBox="1">
            <a:spLocks/>
          </p:cNvSpPr>
          <p:nvPr/>
        </p:nvSpPr>
        <p:spPr>
          <a:xfrm>
            <a:off x="107504" y="4068000"/>
            <a:ext cx="4680520" cy="772288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indent="0" algn="r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2000" kern="1200">
                <a:solidFill>
                  <a:schemeClr val="accent1"/>
                </a:solidFill>
                <a:latin typeface="+mj-lt"/>
                <a:ea typeface="+mn-ea"/>
                <a:cs typeface="Arial" panose="020B0604020202020204" pitchFamily="34" charset="0"/>
              </a:defRPr>
            </a:lvl1pPr>
            <a:lvl2pPr marL="342900" indent="0" algn="ctr" defTabSz="914400" rtl="0" eaLnBrk="1" latinLnBrk="0" hangingPunct="1">
              <a:spcBef>
                <a:spcPts val="500"/>
              </a:spcBef>
              <a:buClr>
                <a:srgbClr val="0066A9"/>
              </a:buClr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2pPr>
            <a:lvl3pPr marL="685800" indent="0" algn="ctr" defTabSz="914400" rtl="0" eaLnBrk="1" latinLnBrk="0" hangingPunct="1">
              <a:spcBef>
                <a:spcPts val="400"/>
              </a:spcBef>
              <a:buClr>
                <a:srgbClr val="0066A9"/>
              </a:buClr>
              <a:buFont typeface="Wingdings" panose="05000000000000000000" pitchFamily="2" charset="2"/>
              <a:buNone/>
              <a:defRPr sz="135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3pPr>
            <a:lvl4pPr marL="1028700" indent="0" algn="ctr" defTabSz="914400" rtl="0" eaLnBrk="1" latinLnBrk="0" hangingPunct="1">
              <a:spcBef>
                <a:spcPts val="400"/>
              </a:spcBef>
              <a:buFont typeface="Symbol" panose="05050102010706020507" pitchFamily="18" charset="2"/>
              <a:buNone/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4pPr>
            <a:lvl5pPr marL="1371600" indent="0" algn="ctr" defTabSz="914400" rtl="0" eaLnBrk="1" latinLnBrk="0" hangingPunct="1">
              <a:spcBef>
                <a:spcPts val="40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5pPr>
            <a:lvl6pPr marL="17145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dirty="0"/>
              <a:t>4. WS / Parameter des Bilanzierungsmodells</a:t>
            </a:r>
          </a:p>
        </p:txBody>
      </p:sp>
    </p:spTree>
    <p:extLst>
      <p:ext uri="{BB962C8B-B14F-4D97-AF65-F5344CB8AC3E}">
        <p14:creationId xmlns:p14="http://schemas.microsoft.com/office/powerpoint/2010/main" val="2955686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nhaltsplatzhalter 8"/>
          <p:cNvSpPr>
            <a:spLocks noGrp="1"/>
          </p:cNvSpPr>
          <p:nvPr>
            <p:ph sz="quarter" idx="10"/>
          </p:nvPr>
        </p:nvSpPr>
        <p:spPr>
          <a:xfrm>
            <a:off x="323847" y="2209841"/>
            <a:ext cx="8496303" cy="2810181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endParaRPr lang="de-DE" dirty="0"/>
          </a:p>
          <a:p>
            <a:pPr lvl="2"/>
            <a:endParaRPr lang="de-DE" dirty="0"/>
          </a:p>
          <a:p>
            <a:pPr lvl="2"/>
            <a:endParaRPr lang="de-DE" dirty="0"/>
          </a:p>
          <a:p>
            <a:pPr lvl="2"/>
            <a:endParaRPr lang="de-DE" dirty="0"/>
          </a:p>
          <a:p>
            <a:pPr lvl="1"/>
            <a:endParaRPr lang="de-DE" dirty="0"/>
          </a:p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10</a:t>
            </a:fld>
            <a:endParaRPr lang="de-DE" dirty="0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>
          <a:xfrm>
            <a:off x="324049" y="339502"/>
            <a:ext cx="6660268" cy="360000"/>
          </a:xfrm>
        </p:spPr>
        <p:txBody>
          <a:bodyPr/>
          <a:lstStyle/>
          <a:p>
            <a:r>
              <a:rPr lang="de-DE" dirty="0"/>
              <a:t> Grundsätzliche Logik der Untertägigen Anreize</a:t>
            </a:r>
          </a:p>
        </p:txBody>
      </p:sp>
      <p:sp>
        <p:nvSpPr>
          <p:cNvPr id="6" name="Inhaltsplatzhalter 10">
            <a:extLst>
              <a:ext uri="{FF2B5EF4-FFF2-40B4-BE49-F238E27FC236}">
                <a16:creationId xmlns:a16="http://schemas.microsoft.com/office/drawing/2014/main" id="{7C4F6C76-692E-4D47-BE29-5C8AE681C5CD}"/>
              </a:ext>
            </a:extLst>
          </p:cNvPr>
          <p:cNvSpPr txBox="1">
            <a:spLocks/>
          </p:cNvSpPr>
          <p:nvPr/>
        </p:nvSpPr>
        <p:spPr>
          <a:xfrm>
            <a:off x="324049" y="1070646"/>
            <a:ext cx="8784455" cy="389030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spcBef>
                <a:spcPts val="1200"/>
              </a:spcBef>
              <a:buFont typeface="Arial" pitchFamily="34" charset="0"/>
              <a:buNone/>
              <a:defRPr sz="1800" kern="1200">
                <a:solidFill>
                  <a:schemeClr val="accent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1pPr>
            <a:lvl2pPr marL="266700" indent="-266700" algn="l" defTabSz="914400" rtl="0" eaLnBrk="1" latinLnBrk="0" hangingPunct="1">
              <a:spcBef>
                <a:spcPts val="500"/>
              </a:spcBef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2pPr>
            <a:lvl3pPr marL="541338" indent="-269875" algn="l" defTabSz="914400" rtl="0" eaLnBrk="1" latinLnBrk="0" hangingPunct="1">
              <a:spcBef>
                <a:spcPts val="400"/>
              </a:spcBef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3pPr>
            <a:lvl4pPr marL="809625" indent="-268288" algn="l" defTabSz="914400" rtl="0" eaLnBrk="1" latinLnBrk="0" hangingPunct="1">
              <a:spcBef>
                <a:spcPts val="400"/>
              </a:spcBef>
              <a:buSzPct val="100000"/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4pPr>
            <a:lvl5pPr marL="627063" indent="0" algn="l" defTabSz="914400" rtl="0" eaLnBrk="1" latinLnBrk="0" hangingPunct="1">
              <a:spcBef>
                <a:spcPts val="400"/>
              </a:spcBef>
              <a:buFont typeface="Arial" pitchFamily="34" charset="0"/>
              <a:buNone/>
              <a:defRPr sz="1600" kern="120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Bef>
                <a:spcPts val="400"/>
              </a:spcBef>
            </a:pPr>
            <a:r>
              <a:rPr lang="de-DE" dirty="0"/>
              <a:t>Ermittlung der abrechnungsrelevanten Mengen, Preise, etc. erfolgt ex-post</a:t>
            </a:r>
          </a:p>
          <a:p>
            <a:pPr lvl="2"/>
            <a:r>
              <a:rPr lang="de-DE" dirty="0"/>
              <a:t>Hilfestellung für BGV innerhalb des Gastages: diverse Transparenzinformationen zum Status der BG bzw. des Marktgebiets</a:t>
            </a:r>
          </a:p>
          <a:p>
            <a:pPr lvl="1"/>
            <a:r>
              <a:rPr lang="de-DE" dirty="0"/>
              <a:t>Abrechnung eines Kostenbeitrags für die Strukturierung erfolgt </a:t>
            </a:r>
            <a:r>
              <a:rPr lang="de-DE" u="sng" dirty="0"/>
              <a:t>ausschließlich</a:t>
            </a:r>
            <a:r>
              <a:rPr lang="de-DE" dirty="0"/>
              <a:t> an Tagen mit gegenläufigem Regelenergieeinsatz (kleinere der phys. AE-Kauf-/Verkaufsmenge wird als für  Strukturierungszwecke erforderlich betrachtet)</a:t>
            </a:r>
          </a:p>
          <a:p>
            <a:pPr lvl="1"/>
            <a:r>
              <a:rPr lang="de-DE" dirty="0"/>
              <a:t>Abrechnung des Kostenbeitrags für die Strukturierung an einen BGV erfolgt nur in dem Umfang, in dem die untertägige Position außerhalb des Toleranzbereichs liegt</a:t>
            </a:r>
          </a:p>
          <a:p>
            <a:pPr lvl="2"/>
            <a:r>
              <a:rPr lang="de-DE" dirty="0"/>
              <a:t>Kumulierte Betrachtung der untertägigen Position</a:t>
            </a:r>
          </a:p>
          <a:p>
            <a:pPr lvl="3"/>
            <a:r>
              <a:rPr lang="de-DE" dirty="0"/>
              <a:t>Berücksichtigung der Diskussion/Erfahrungen bzgl. GABI Gas 2.0 in DE</a:t>
            </a:r>
          </a:p>
          <a:p>
            <a:pPr lvl="2"/>
            <a:r>
              <a:rPr lang="de-DE" dirty="0"/>
              <a:t>Eröffnet Möglichkeit eines untertägigen Ausgleichs, ohne dadurch zusätzliche, abrechnungsrelevante </a:t>
            </a:r>
            <a:br>
              <a:rPr lang="de-DE" dirty="0"/>
            </a:br>
            <a:r>
              <a:rPr lang="de-DE" dirty="0"/>
              <a:t>Differenzen zu erzeugen</a:t>
            </a:r>
          </a:p>
        </p:txBody>
      </p:sp>
    </p:spTree>
    <p:extLst>
      <p:ext uri="{BB962C8B-B14F-4D97-AF65-F5344CB8AC3E}">
        <p14:creationId xmlns:p14="http://schemas.microsoft.com/office/powerpoint/2010/main" val="3155362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nhaltsplatzhalter 8"/>
          <p:cNvSpPr>
            <a:spLocks noGrp="1"/>
          </p:cNvSpPr>
          <p:nvPr>
            <p:ph sz="quarter" idx="10"/>
          </p:nvPr>
        </p:nvSpPr>
        <p:spPr>
          <a:xfrm>
            <a:off x="323847" y="2209841"/>
            <a:ext cx="8496303" cy="2810181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endParaRPr lang="de-DE" dirty="0"/>
          </a:p>
          <a:p>
            <a:pPr lvl="2"/>
            <a:endParaRPr lang="de-DE" dirty="0"/>
          </a:p>
          <a:p>
            <a:pPr lvl="2"/>
            <a:endParaRPr lang="de-DE" dirty="0"/>
          </a:p>
          <a:p>
            <a:pPr lvl="2"/>
            <a:endParaRPr lang="de-DE" dirty="0"/>
          </a:p>
          <a:p>
            <a:pPr lvl="1"/>
            <a:endParaRPr lang="de-DE" dirty="0"/>
          </a:p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11</a:t>
            </a:fld>
            <a:endParaRPr lang="de-DE" dirty="0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>
          <a:xfrm>
            <a:off x="324049" y="339502"/>
            <a:ext cx="6660268" cy="360000"/>
          </a:xfrm>
        </p:spPr>
        <p:txBody>
          <a:bodyPr/>
          <a:lstStyle/>
          <a:p>
            <a:r>
              <a:rPr lang="de-DE" dirty="0"/>
              <a:t> Grundsätzliche Logik der Untertägigen Anreize</a:t>
            </a:r>
          </a:p>
        </p:txBody>
      </p:sp>
      <p:sp>
        <p:nvSpPr>
          <p:cNvPr id="6" name="Inhaltsplatzhalter 10">
            <a:extLst>
              <a:ext uri="{FF2B5EF4-FFF2-40B4-BE49-F238E27FC236}">
                <a16:creationId xmlns:a16="http://schemas.microsoft.com/office/drawing/2014/main" id="{7C4F6C76-692E-4D47-BE29-5C8AE681C5CD}"/>
              </a:ext>
            </a:extLst>
          </p:cNvPr>
          <p:cNvSpPr txBox="1">
            <a:spLocks/>
          </p:cNvSpPr>
          <p:nvPr/>
        </p:nvSpPr>
        <p:spPr>
          <a:xfrm>
            <a:off x="324049" y="1070646"/>
            <a:ext cx="8784455" cy="389030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spcBef>
                <a:spcPts val="1200"/>
              </a:spcBef>
              <a:buFont typeface="Arial" pitchFamily="34" charset="0"/>
              <a:buNone/>
              <a:defRPr sz="1800" kern="1200">
                <a:solidFill>
                  <a:schemeClr val="accent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1pPr>
            <a:lvl2pPr marL="266700" indent="-266700" algn="l" defTabSz="914400" rtl="0" eaLnBrk="1" latinLnBrk="0" hangingPunct="1">
              <a:spcBef>
                <a:spcPts val="500"/>
              </a:spcBef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2pPr>
            <a:lvl3pPr marL="541338" indent="-269875" algn="l" defTabSz="914400" rtl="0" eaLnBrk="1" latinLnBrk="0" hangingPunct="1">
              <a:spcBef>
                <a:spcPts val="400"/>
              </a:spcBef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3pPr>
            <a:lvl4pPr marL="809625" indent="-268288" algn="l" defTabSz="914400" rtl="0" eaLnBrk="1" latinLnBrk="0" hangingPunct="1">
              <a:spcBef>
                <a:spcPts val="400"/>
              </a:spcBef>
              <a:buSzPct val="100000"/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4pPr>
            <a:lvl5pPr marL="627063" indent="0" algn="l" defTabSz="914400" rtl="0" eaLnBrk="1" latinLnBrk="0" hangingPunct="1">
              <a:spcBef>
                <a:spcPts val="400"/>
              </a:spcBef>
              <a:buFont typeface="Arial" pitchFamily="34" charset="0"/>
              <a:buNone/>
              <a:defRPr sz="1600" kern="120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Bef>
                <a:spcPts val="400"/>
              </a:spcBef>
            </a:pPr>
            <a:r>
              <a:rPr lang="de-DE" dirty="0"/>
              <a:t>Ermittlung des Kostenbeitrags</a:t>
            </a:r>
          </a:p>
          <a:p>
            <a:pPr lvl="2"/>
            <a:r>
              <a:rPr lang="de-DE" dirty="0"/>
              <a:t>Spezifischer Kostenbeitrag = </a:t>
            </a:r>
            <a:r>
              <a:rPr lang="de-DE" u="sng" dirty="0"/>
              <a:t>Spread*</a:t>
            </a:r>
            <a:r>
              <a:rPr lang="de-DE" dirty="0"/>
              <a:t> zwischen:</a:t>
            </a:r>
          </a:p>
          <a:p>
            <a:pPr lvl="3"/>
            <a:r>
              <a:rPr lang="de-DE" dirty="0"/>
              <a:t>mengengewichteten Durchschnittskosten für Kauf von phys. AE am jeweiligen Gastag und</a:t>
            </a:r>
          </a:p>
          <a:p>
            <a:pPr lvl="3"/>
            <a:r>
              <a:rPr lang="de-DE" dirty="0"/>
              <a:t>mengengewichteten Durchschnittskosten für Verkauf von phys. AE am jeweiligen Gastag</a:t>
            </a:r>
          </a:p>
          <a:p>
            <a:pPr lvl="2"/>
            <a:r>
              <a:rPr lang="de-DE" dirty="0"/>
              <a:t>Dies stellt eine </a:t>
            </a:r>
            <a:r>
              <a:rPr lang="de-DE" b="1" dirty="0"/>
              <a:t>Anpassung (</a:t>
            </a:r>
            <a:r>
              <a:rPr lang="de-DE" b="1" dirty="0" err="1"/>
              <a:t>iSv</a:t>
            </a:r>
            <a:r>
              <a:rPr lang="de-DE" b="1" dirty="0"/>
              <a:t> Vereinfachung) im Vergleich zum konsultierten Konzept</a:t>
            </a:r>
            <a:r>
              <a:rPr lang="de-DE" dirty="0"/>
              <a:t> dar – darin noch enthalten: </a:t>
            </a:r>
            <a:r>
              <a:rPr lang="de-DE" i="1" dirty="0"/>
              <a:t>Der spezifische Kostenbeitrag […] ergibt sich aus der Division der Kosten für die untertägige Strukturierung durch die bilanziellen Flexibilitätsmengen aller Bilanzgruppen. </a:t>
            </a:r>
          </a:p>
          <a:p>
            <a:pPr lvl="2"/>
            <a:r>
              <a:rPr lang="de-DE" dirty="0"/>
              <a:t>Auswirkungen dieser Anpassung:</a:t>
            </a:r>
          </a:p>
          <a:p>
            <a:pPr lvl="3"/>
            <a:r>
              <a:rPr lang="de-DE" dirty="0"/>
              <a:t>Höhe des Kostenbeitrags wird einfacher einschätzbar für BGV</a:t>
            </a:r>
          </a:p>
          <a:p>
            <a:pPr lvl="3"/>
            <a:r>
              <a:rPr lang="de-DE" dirty="0"/>
              <a:t>Teile eines gegenläufigen Einsatzes phys. AE, welche nicht unmittelbar durch BG verursacht sind, werden über Umlagekonto ausgeglichen</a:t>
            </a:r>
          </a:p>
          <a:p>
            <a:pPr lvl="3"/>
            <a:endParaRPr lang="de-DE" i="1" dirty="0"/>
          </a:p>
          <a:p>
            <a:pPr lvl="2"/>
            <a:endParaRPr lang="de-DE" dirty="0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AEA1D30B-7575-4804-B25B-A26A4FABF7D9}"/>
              </a:ext>
            </a:extLst>
          </p:cNvPr>
          <p:cNvSpPr txBox="1"/>
          <p:nvPr/>
        </p:nvSpPr>
        <p:spPr>
          <a:xfrm>
            <a:off x="251520" y="4912010"/>
            <a:ext cx="914400" cy="216024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r>
              <a:rPr lang="de-DE" sz="1000" dirty="0"/>
              <a:t>* zzgl.: Minimum = Null</a:t>
            </a:r>
          </a:p>
        </p:txBody>
      </p:sp>
    </p:spTree>
    <p:extLst>
      <p:ext uri="{BB962C8B-B14F-4D97-AF65-F5344CB8AC3E}">
        <p14:creationId xmlns:p14="http://schemas.microsoft.com/office/powerpoint/2010/main" val="38628384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nhaltsplatzhalter 8"/>
          <p:cNvSpPr>
            <a:spLocks noGrp="1"/>
          </p:cNvSpPr>
          <p:nvPr>
            <p:ph sz="quarter" idx="10"/>
          </p:nvPr>
        </p:nvSpPr>
        <p:spPr>
          <a:xfrm>
            <a:off x="323847" y="2209841"/>
            <a:ext cx="8496303" cy="2810181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endParaRPr lang="de-DE" dirty="0"/>
          </a:p>
          <a:p>
            <a:pPr lvl="2"/>
            <a:endParaRPr lang="de-DE" dirty="0"/>
          </a:p>
          <a:p>
            <a:pPr lvl="2"/>
            <a:endParaRPr lang="de-DE" dirty="0"/>
          </a:p>
          <a:p>
            <a:pPr lvl="2"/>
            <a:endParaRPr lang="de-DE" dirty="0"/>
          </a:p>
          <a:p>
            <a:pPr lvl="1"/>
            <a:endParaRPr lang="de-DE" dirty="0"/>
          </a:p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12</a:t>
            </a:fld>
            <a:endParaRPr lang="de-DE" dirty="0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>
          <a:xfrm>
            <a:off x="324049" y="339502"/>
            <a:ext cx="6660268" cy="360000"/>
          </a:xfrm>
        </p:spPr>
        <p:txBody>
          <a:bodyPr/>
          <a:lstStyle/>
          <a:p>
            <a:r>
              <a:rPr lang="de-DE" dirty="0"/>
              <a:t>Beispielhafte, mengenmäßige Veranschaulichung</a:t>
            </a:r>
          </a:p>
        </p:txBody>
      </p:sp>
      <p:sp>
        <p:nvSpPr>
          <p:cNvPr id="6" name="Inhaltsplatzhalter 10">
            <a:extLst>
              <a:ext uri="{FF2B5EF4-FFF2-40B4-BE49-F238E27FC236}">
                <a16:creationId xmlns:a16="http://schemas.microsoft.com/office/drawing/2014/main" id="{7C4F6C76-692E-4D47-BE29-5C8AE681C5CD}"/>
              </a:ext>
            </a:extLst>
          </p:cNvPr>
          <p:cNvSpPr txBox="1">
            <a:spLocks/>
          </p:cNvSpPr>
          <p:nvPr/>
        </p:nvSpPr>
        <p:spPr>
          <a:xfrm>
            <a:off x="324049" y="1070647"/>
            <a:ext cx="8784455" cy="42098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spcBef>
                <a:spcPts val="1200"/>
              </a:spcBef>
              <a:buFont typeface="Arial" pitchFamily="34" charset="0"/>
              <a:buNone/>
              <a:defRPr sz="1800" kern="1200">
                <a:solidFill>
                  <a:schemeClr val="accent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1pPr>
            <a:lvl2pPr marL="266700" indent="-266700" algn="l" defTabSz="914400" rtl="0" eaLnBrk="1" latinLnBrk="0" hangingPunct="1">
              <a:spcBef>
                <a:spcPts val="500"/>
              </a:spcBef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2pPr>
            <a:lvl3pPr marL="541338" indent="-269875" algn="l" defTabSz="914400" rtl="0" eaLnBrk="1" latinLnBrk="0" hangingPunct="1">
              <a:spcBef>
                <a:spcPts val="400"/>
              </a:spcBef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3pPr>
            <a:lvl4pPr marL="809625" indent="-268288" algn="l" defTabSz="914400" rtl="0" eaLnBrk="1" latinLnBrk="0" hangingPunct="1">
              <a:spcBef>
                <a:spcPts val="400"/>
              </a:spcBef>
              <a:buSzPct val="100000"/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4pPr>
            <a:lvl5pPr marL="627063" indent="0" algn="l" defTabSz="914400" rtl="0" eaLnBrk="1" latinLnBrk="0" hangingPunct="1">
              <a:spcBef>
                <a:spcPts val="400"/>
              </a:spcBef>
              <a:buFont typeface="Arial" pitchFamily="34" charset="0"/>
              <a:buNone/>
              <a:defRPr sz="1600" kern="120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3"/>
            <a:endParaRPr lang="de-DE" i="1" dirty="0"/>
          </a:p>
          <a:p>
            <a:pPr lvl="2"/>
            <a:endParaRPr lang="de-DE" dirty="0"/>
          </a:p>
        </p:txBody>
      </p:sp>
      <p:sp>
        <p:nvSpPr>
          <p:cNvPr id="10" name="Inhaltsplatzhalter 10">
            <a:extLst>
              <a:ext uri="{FF2B5EF4-FFF2-40B4-BE49-F238E27FC236}">
                <a16:creationId xmlns:a16="http://schemas.microsoft.com/office/drawing/2014/main" id="{F3F53961-EB10-41F1-BEF8-70122255831A}"/>
              </a:ext>
            </a:extLst>
          </p:cNvPr>
          <p:cNvSpPr txBox="1">
            <a:spLocks/>
          </p:cNvSpPr>
          <p:nvPr/>
        </p:nvSpPr>
        <p:spPr>
          <a:xfrm>
            <a:off x="476449" y="1149894"/>
            <a:ext cx="8784455" cy="389030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spcBef>
                <a:spcPts val="1200"/>
              </a:spcBef>
              <a:buFont typeface="Arial" pitchFamily="34" charset="0"/>
              <a:buNone/>
              <a:defRPr sz="1800" kern="1200">
                <a:solidFill>
                  <a:schemeClr val="accent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1pPr>
            <a:lvl2pPr marL="266700" indent="-266700" algn="l" defTabSz="914400" rtl="0" eaLnBrk="1" latinLnBrk="0" hangingPunct="1">
              <a:spcBef>
                <a:spcPts val="500"/>
              </a:spcBef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2pPr>
            <a:lvl3pPr marL="541338" indent="-269875" algn="l" defTabSz="914400" rtl="0" eaLnBrk="1" latinLnBrk="0" hangingPunct="1">
              <a:spcBef>
                <a:spcPts val="400"/>
              </a:spcBef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3pPr>
            <a:lvl4pPr marL="809625" indent="-268288" algn="l" defTabSz="914400" rtl="0" eaLnBrk="1" latinLnBrk="0" hangingPunct="1">
              <a:spcBef>
                <a:spcPts val="400"/>
              </a:spcBef>
              <a:buSzPct val="100000"/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4pPr>
            <a:lvl5pPr marL="627063" indent="0" algn="l" defTabSz="914400" rtl="0" eaLnBrk="1" latinLnBrk="0" hangingPunct="1">
              <a:spcBef>
                <a:spcPts val="400"/>
              </a:spcBef>
              <a:buFont typeface="Arial" pitchFamily="34" charset="0"/>
              <a:buNone/>
              <a:defRPr sz="1600" kern="120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spcBef>
                <a:spcPts val="400"/>
              </a:spcBef>
              <a:buNone/>
            </a:pPr>
            <a:r>
              <a:rPr lang="de-DE" dirty="0"/>
              <a:t>1) Ermittlung von Toleranzmenge und stündlicher Differenzmenge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6DC2B750-BBBB-465F-B5A9-FF9B659870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5696" y="2814097"/>
            <a:ext cx="6588224" cy="1716095"/>
          </a:xfrm>
          <a:prstGeom prst="rect">
            <a:avLst/>
          </a:prstGeom>
        </p:spPr>
      </p:pic>
      <p:sp>
        <p:nvSpPr>
          <p:cNvPr id="17" name="Ellipse 16">
            <a:extLst>
              <a:ext uri="{FF2B5EF4-FFF2-40B4-BE49-F238E27FC236}">
                <a16:creationId xmlns:a16="http://schemas.microsoft.com/office/drawing/2014/main" id="{EAC02CAE-0605-4BA0-9245-3AF73DA86E14}"/>
              </a:ext>
            </a:extLst>
          </p:cNvPr>
          <p:cNvSpPr/>
          <p:nvPr/>
        </p:nvSpPr>
        <p:spPr>
          <a:xfrm>
            <a:off x="1049704" y="2006734"/>
            <a:ext cx="288032" cy="288032"/>
          </a:xfrm>
          <a:prstGeom prst="ellipse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t"/>
          <a:lstStyle/>
          <a:p>
            <a:pPr algn="ctr"/>
            <a:endParaRPr lang="de-DE" dirty="0">
              <a:solidFill>
                <a:srgbClr val="0066A9"/>
              </a:solidFill>
            </a:endParaRPr>
          </a:p>
        </p:txBody>
      </p:sp>
      <p:cxnSp>
        <p:nvCxnSpPr>
          <p:cNvPr id="16" name="Verbinder: gewinkelt 15">
            <a:extLst>
              <a:ext uri="{FF2B5EF4-FFF2-40B4-BE49-F238E27FC236}">
                <a16:creationId xmlns:a16="http://schemas.microsoft.com/office/drawing/2014/main" id="{7E738CAB-C4E8-4230-8A46-DFB4B2CC5E33}"/>
              </a:ext>
            </a:extLst>
          </p:cNvPr>
          <p:cNvCxnSpPr>
            <a:cxnSpLocks/>
            <a:stCxn id="17" idx="2"/>
            <a:endCxn id="14" idx="1"/>
          </p:cNvCxnSpPr>
          <p:nvPr/>
        </p:nvCxnSpPr>
        <p:spPr>
          <a:xfrm rot="10800000" flipH="1" flipV="1">
            <a:off x="1049704" y="2150749"/>
            <a:ext cx="785992" cy="1521395"/>
          </a:xfrm>
          <a:prstGeom prst="bentConnector3">
            <a:avLst>
              <a:gd name="adj1" fmla="val -29084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Grafik 19">
            <a:extLst>
              <a:ext uri="{FF2B5EF4-FFF2-40B4-BE49-F238E27FC236}">
                <a16:creationId xmlns:a16="http://schemas.microsoft.com/office/drawing/2014/main" id="{F7B4B3A8-047B-4A83-B15B-4489A24C16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1861" y="1552551"/>
            <a:ext cx="8172139" cy="960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647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nhaltsplatzhalter 8"/>
          <p:cNvSpPr>
            <a:spLocks noGrp="1"/>
          </p:cNvSpPr>
          <p:nvPr>
            <p:ph sz="quarter" idx="10"/>
          </p:nvPr>
        </p:nvSpPr>
        <p:spPr>
          <a:xfrm>
            <a:off x="323847" y="2209841"/>
            <a:ext cx="8496303" cy="2810181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endParaRPr lang="de-DE" dirty="0"/>
          </a:p>
          <a:p>
            <a:pPr lvl="2"/>
            <a:endParaRPr lang="de-DE" dirty="0"/>
          </a:p>
          <a:p>
            <a:pPr lvl="2"/>
            <a:endParaRPr lang="de-DE" dirty="0"/>
          </a:p>
          <a:p>
            <a:pPr lvl="2"/>
            <a:endParaRPr lang="de-DE" dirty="0"/>
          </a:p>
          <a:p>
            <a:pPr lvl="1"/>
            <a:endParaRPr lang="de-DE" dirty="0"/>
          </a:p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13</a:t>
            </a:fld>
            <a:endParaRPr lang="de-DE" dirty="0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>
          <a:xfrm>
            <a:off x="324049" y="339502"/>
            <a:ext cx="6660268" cy="360000"/>
          </a:xfrm>
        </p:spPr>
        <p:txBody>
          <a:bodyPr/>
          <a:lstStyle/>
          <a:p>
            <a:r>
              <a:rPr lang="de-DE" dirty="0"/>
              <a:t>Beispielhafte, mengenmäßige Veranschaulichung</a:t>
            </a:r>
          </a:p>
        </p:txBody>
      </p:sp>
      <p:sp>
        <p:nvSpPr>
          <p:cNvPr id="6" name="Inhaltsplatzhalter 10">
            <a:extLst>
              <a:ext uri="{FF2B5EF4-FFF2-40B4-BE49-F238E27FC236}">
                <a16:creationId xmlns:a16="http://schemas.microsoft.com/office/drawing/2014/main" id="{7C4F6C76-692E-4D47-BE29-5C8AE681C5CD}"/>
              </a:ext>
            </a:extLst>
          </p:cNvPr>
          <p:cNvSpPr txBox="1">
            <a:spLocks/>
          </p:cNvSpPr>
          <p:nvPr/>
        </p:nvSpPr>
        <p:spPr>
          <a:xfrm>
            <a:off x="324049" y="1070647"/>
            <a:ext cx="8784455" cy="42098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spcBef>
                <a:spcPts val="1200"/>
              </a:spcBef>
              <a:buFont typeface="Arial" pitchFamily="34" charset="0"/>
              <a:buNone/>
              <a:defRPr sz="1800" kern="1200">
                <a:solidFill>
                  <a:schemeClr val="accent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1pPr>
            <a:lvl2pPr marL="266700" indent="-266700" algn="l" defTabSz="914400" rtl="0" eaLnBrk="1" latinLnBrk="0" hangingPunct="1">
              <a:spcBef>
                <a:spcPts val="500"/>
              </a:spcBef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2pPr>
            <a:lvl3pPr marL="541338" indent="-269875" algn="l" defTabSz="914400" rtl="0" eaLnBrk="1" latinLnBrk="0" hangingPunct="1">
              <a:spcBef>
                <a:spcPts val="400"/>
              </a:spcBef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3pPr>
            <a:lvl4pPr marL="809625" indent="-268288" algn="l" defTabSz="914400" rtl="0" eaLnBrk="1" latinLnBrk="0" hangingPunct="1">
              <a:spcBef>
                <a:spcPts val="400"/>
              </a:spcBef>
              <a:buSzPct val="100000"/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4pPr>
            <a:lvl5pPr marL="627063" indent="0" algn="l" defTabSz="914400" rtl="0" eaLnBrk="1" latinLnBrk="0" hangingPunct="1">
              <a:spcBef>
                <a:spcPts val="400"/>
              </a:spcBef>
              <a:buFont typeface="Arial" pitchFamily="34" charset="0"/>
              <a:buNone/>
              <a:defRPr sz="1600" kern="120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3"/>
            <a:endParaRPr lang="de-DE" i="1" dirty="0"/>
          </a:p>
          <a:p>
            <a:pPr lvl="2"/>
            <a:endParaRPr lang="de-DE" dirty="0"/>
          </a:p>
        </p:txBody>
      </p:sp>
      <p:sp>
        <p:nvSpPr>
          <p:cNvPr id="10" name="Inhaltsplatzhalter 10">
            <a:extLst>
              <a:ext uri="{FF2B5EF4-FFF2-40B4-BE49-F238E27FC236}">
                <a16:creationId xmlns:a16="http://schemas.microsoft.com/office/drawing/2014/main" id="{F3F53961-EB10-41F1-BEF8-70122255831A}"/>
              </a:ext>
            </a:extLst>
          </p:cNvPr>
          <p:cNvSpPr txBox="1">
            <a:spLocks/>
          </p:cNvSpPr>
          <p:nvPr/>
        </p:nvSpPr>
        <p:spPr>
          <a:xfrm>
            <a:off x="476449" y="1149894"/>
            <a:ext cx="8784455" cy="389030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spcBef>
                <a:spcPts val="1200"/>
              </a:spcBef>
              <a:buFont typeface="Arial" pitchFamily="34" charset="0"/>
              <a:buNone/>
              <a:defRPr sz="1800" kern="1200">
                <a:solidFill>
                  <a:schemeClr val="accent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1pPr>
            <a:lvl2pPr marL="266700" indent="-266700" algn="l" defTabSz="914400" rtl="0" eaLnBrk="1" latinLnBrk="0" hangingPunct="1">
              <a:spcBef>
                <a:spcPts val="500"/>
              </a:spcBef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2pPr>
            <a:lvl3pPr marL="541338" indent="-269875" algn="l" defTabSz="914400" rtl="0" eaLnBrk="1" latinLnBrk="0" hangingPunct="1">
              <a:spcBef>
                <a:spcPts val="400"/>
              </a:spcBef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3pPr>
            <a:lvl4pPr marL="809625" indent="-268288" algn="l" defTabSz="914400" rtl="0" eaLnBrk="1" latinLnBrk="0" hangingPunct="1">
              <a:spcBef>
                <a:spcPts val="400"/>
              </a:spcBef>
              <a:buSzPct val="100000"/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4pPr>
            <a:lvl5pPr marL="627063" indent="0" algn="l" defTabSz="914400" rtl="0" eaLnBrk="1" latinLnBrk="0" hangingPunct="1">
              <a:spcBef>
                <a:spcPts val="400"/>
              </a:spcBef>
              <a:buFont typeface="Arial" pitchFamily="34" charset="0"/>
              <a:buNone/>
              <a:defRPr sz="1600" kern="120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spcBef>
                <a:spcPts val="400"/>
              </a:spcBef>
              <a:buNone/>
            </a:pPr>
            <a:r>
              <a:rPr lang="de-DE" dirty="0"/>
              <a:t>2) Ermittlung der kumulierten stündlichen Differenzmenge</a:t>
            </a:r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EAC02CAE-0605-4BA0-9245-3AF73DA86E14}"/>
              </a:ext>
            </a:extLst>
          </p:cNvPr>
          <p:cNvSpPr/>
          <p:nvPr/>
        </p:nvSpPr>
        <p:spPr>
          <a:xfrm>
            <a:off x="1115616" y="2448495"/>
            <a:ext cx="288032" cy="288032"/>
          </a:xfrm>
          <a:prstGeom prst="ellipse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t"/>
          <a:lstStyle/>
          <a:p>
            <a:pPr algn="ctr"/>
            <a:endParaRPr lang="de-DE" dirty="0">
              <a:solidFill>
                <a:srgbClr val="0066A9"/>
              </a:solidFill>
            </a:endParaRPr>
          </a:p>
        </p:txBody>
      </p:sp>
      <p:cxnSp>
        <p:nvCxnSpPr>
          <p:cNvPr id="16" name="Verbinder: gewinkelt 15">
            <a:extLst>
              <a:ext uri="{FF2B5EF4-FFF2-40B4-BE49-F238E27FC236}">
                <a16:creationId xmlns:a16="http://schemas.microsoft.com/office/drawing/2014/main" id="{7E738CAB-C4E8-4230-8A46-DFB4B2CC5E33}"/>
              </a:ext>
            </a:extLst>
          </p:cNvPr>
          <p:cNvCxnSpPr>
            <a:cxnSpLocks/>
            <a:stCxn id="17" idx="4"/>
            <a:endCxn id="25" idx="1"/>
          </p:cNvCxnSpPr>
          <p:nvPr/>
        </p:nvCxnSpPr>
        <p:spPr>
          <a:xfrm rot="16200000" flipH="1">
            <a:off x="1057456" y="2938702"/>
            <a:ext cx="1054190" cy="649839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Grafik 19">
            <a:extLst>
              <a:ext uri="{FF2B5EF4-FFF2-40B4-BE49-F238E27FC236}">
                <a16:creationId xmlns:a16="http://schemas.microsoft.com/office/drawing/2014/main" id="{F7B4B3A8-047B-4A83-B15B-4489A24C16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861" y="1552551"/>
            <a:ext cx="8172139" cy="960713"/>
          </a:xfrm>
          <a:prstGeom prst="rect">
            <a:avLst/>
          </a:prstGeom>
        </p:spPr>
      </p:pic>
      <p:pic>
        <p:nvPicPr>
          <p:cNvPr id="24" name="Grafik 23">
            <a:extLst>
              <a:ext uri="{FF2B5EF4-FFF2-40B4-BE49-F238E27FC236}">
                <a16:creationId xmlns:a16="http://schemas.microsoft.com/office/drawing/2014/main" id="{C9B8B88B-20DD-40B4-B045-F013986218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54865" y="1563638"/>
            <a:ext cx="9235523" cy="1139961"/>
          </a:xfrm>
          <a:prstGeom prst="rect">
            <a:avLst/>
          </a:prstGeom>
        </p:spPr>
      </p:pic>
      <p:pic>
        <p:nvPicPr>
          <p:cNvPr id="25" name="Grafik 24">
            <a:extLst>
              <a:ext uri="{FF2B5EF4-FFF2-40B4-BE49-F238E27FC236}">
                <a16:creationId xmlns:a16="http://schemas.microsoft.com/office/drawing/2014/main" id="{592ACCE8-C756-478C-94E2-7853BC9A31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9471" y="2972497"/>
            <a:ext cx="6228184" cy="1636439"/>
          </a:xfrm>
          <a:prstGeom prst="rect">
            <a:avLst/>
          </a:prstGeom>
        </p:spPr>
      </p:pic>
      <p:sp>
        <p:nvSpPr>
          <p:cNvPr id="30" name="Rechteck 29">
            <a:extLst>
              <a:ext uri="{FF2B5EF4-FFF2-40B4-BE49-F238E27FC236}">
                <a16:creationId xmlns:a16="http://schemas.microsoft.com/office/drawing/2014/main" id="{A4D630DD-6D00-413E-BA72-A109E8B48370}"/>
              </a:ext>
            </a:extLst>
          </p:cNvPr>
          <p:cNvSpPr/>
          <p:nvPr/>
        </p:nvSpPr>
        <p:spPr>
          <a:xfrm>
            <a:off x="3563888" y="3003798"/>
            <a:ext cx="2448272" cy="216024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t"/>
          <a:lstStyle/>
          <a:p>
            <a:pPr algn="ctr"/>
            <a:endParaRPr lang="de-DE" dirty="0">
              <a:solidFill>
                <a:srgbClr val="0066A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6548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nhaltsplatzhalter 8"/>
          <p:cNvSpPr>
            <a:spLocks noGrp="1"/>
          </p:cNvSpPr>
          <p:nvPr>
            <p:ph sz="quarter" idx="10"/>
          </p:nvPr>
        </p:nvSpPr>
        <p:spPr>
          <a:xfrm>
            <a:off x="323847" y="2209841"/>
            <a:ext cx="8496303" cy="2810181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endParaRPr lang="de-DE" dirty="0"/>
          </a:p>
          <a:p>
            <a:pPr lvl="2"/>
            <a:endParaRPr lang="de-DE" dirty="0"/>
          </a:p>
          <a:p>
            <a:pPr lvl="2"/>
            <a:endParaRPr lang="de-DE" dirty="0"/>
          </a:p>
          <a:p>
            <a:pPr lvl="2"/>
            <a:endParaRPr lang="de-DE" dirty="0"/>
          </a:p>
          <a:p>
            <a:pPr lvl="1"/>
            <a:endParaRPr lang="de-DE" dirty="0"/>
          </a:p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14</a:t>
            </a:fld>
            <a:endParaRPr lang="de-DE" dirty="0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>
          <a:xfrm>
            <a:off x="324049" y="339502"/>
            <a:ext cx="6660268" cy="360000"/>
          </a:xfrm>
        </p:spPr>
        <p:txBody>
          <a:bodyPr/>
          <a:lstStyle/>
          <a:p>
            <a:r>
              <a:rPr lang="de-DE" dirty="0"/>
              <a:t>Beispielhafte, mengenmäßige Veranschaulichung</a:t>
            </a:r>
          </a:p>
        </p:txBody>
      </p:sp>
      <p:sp>
        <p:nvSpPr>
          <p:cNvPr id="6" name="Inhaltsplatzhalter 10">
            <a:extLst>
              <a:ext uri="{FF2B5EF4-FFF2-40B4-BE49-F238E27FC236}">
                <a16:creationId xmlns:a16="http://schemas.microsoft.com/office/drawing/2014/main" id="{7C4F6C76-692E-4D47-BE29-5C8AE681C5CD}"/>
              </a:ext>
            </a:extLst>
          </p:cNvPr>
          <p:cNvSpPr txBox="1">
            <a:spLocks/>
          </p:cNvSpPr>
          <p:nvPr/>
        </p:nvSpPr>
        <p:spPr>
          <a:xfrm>
            <a:off x="324049" y="1070647"/>
            <a:ext cx="8784455" cy="42098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spcBef>
                <a:spcPts val="1200"/>
              </a:spcBef>
              <a:buFont typeface="Arial" pitchFamily="34" charset="0"/>
              <a:buNone/>
              <a:defRPr sz="1800" kern="1200">
                <a:solidFill>
                  <a:schemeClr val="accent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1pPr>
            <a:lvl2pPr marL="266700" indent="-266700" algn="l" defTabSz="914400" rtl="0" eaLnBrk="1" latinLnBrk="0" hangingPunct="1">
              <a:spcBef>
                <a:spcPts val="500"/>
              </a:spcBef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2pPr>
            <a:lvl3pPr marL="541338" indent="-269875" algn="l" defTabSz="914400" rtl="0" eaLnBrk="1" latinLnBrk="0" hangingPunct="1">
              <a:spcBef>
                <a:spcPts val="400"/>
              </a:spcBef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3pPr>
            <a:lvl4pPr marL="809625" indent="-268288" algn="l" defTabSz="914400" rtl="0" eaLnBrk="1" latinLnBrk="0" hangingPunct="1">
              <a:spcBef>
                <a:spcPts val="400"/>
              </a:spcBef>
              <a:buSzPct val="100000"/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4pPr>
            <a:lvl5pPr marL="627063" indent="0" algn="l" defTabSz="914400" rtl="0" eaLnBrk="1" latinLnBrk="0" hangingPunct="1">
              <a:spcBef>
                <a:spcPts val="400"/>
              </a:spcBef>
              <a:buFont typeface="Arial" pitchFamily="34" charset="0"/>
              <a:buNone/>
              <a:defRPr sz="1600" kern="120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3"/>
            <a:endParaRPr lang="de-DE" i="1" dirty="0"/>
          </a:p>
          <a:p>
            <a:pPr lvl="2"/>
            <a:endParaRPr lang="de-DE" dirty="0"/>
          </a:p>
        </p:txBody>
      </p:sp>
      <p:sp>
        <p:nvSpPr>
          <p:cNvPr id="10" name="Inhaltsplatzhalter 10">
            <a:extLst>
              <a:ext uri="{FF2B5EF4-FFF2-40B4-BE49-F238E27FC236}">
                <a16:creationId xmlns:a16="http://schemas.microsoft.com/office/drawing/2014/main" id="{F3F53961-EB10-41F1-BEF8-70122255831A}"/>
              </a:ext>
            </a:extLst>
          </p:cNvPr>
          <p:cNvSpPr txBox="1">
            <a:spLocks/>
          </p:cNvSpPr>
          <p:nvPr/>
        </p:nvSpPr>
        <p:spPr>
          <a:xfrm>
            <a:off x="476449" y="1149894"/>
            <a:ext cx="8784455" cy="389030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spcBef>
                <a:spcPts val="1200"/>
              </a:spcBef>
              <a:buFont typeface="Arial" pitchFamily="34" charset="0"/>
              <a:buNone/>
              <a:defRPr sz="1800" kern="1200">
                <a:solidFill>
                  <a:schemeClr val="accent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1pPr>
            <a:lvl2pPr marL="266700" indent="-266700" algn="l" defTabSz="914400" rtl="0" eaLnBrk="1" latinLnBrk="0" hangingPunct="1">
              <a:spcBef>
                <a:spcPts val="500"/>
              </a:spcBef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2pPr>
            <a:lvl3pPr marL="541338" indent="-269875" algn="l" defTabSz="914400" rtl="0" eaLnBrk="1" latinLnBrk="0" hangingPunct="1">
              <a:spcBef>
                <a:spcPts val="400"/>
              </a:spcBef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3pPr>
            <a:lvl4pPr marL="809625" indent="-268288" algn="l" defTabSz="914400" rtl="0" eaLnBrk="1" latinLnBrk="0" hangingPunct="1">
              <a:spcBef>
                <a:spcPts val="400"/>
              </a:spcBef>
              <a:buSzPct val="100000"/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4pPr>
            <a:lvl5pPr marL="627063" indent="0" algn="l" defTabSz="914400" rtl="0" eaLnBrk="1" latinLnBrk="0" hangingPunct="1">
              <a:spcBef>
                <a:spcPts val="400"/>
              </a:spcBef>
              <a:buFont typeface="Arial" pitchFamily="34" charset="0"/>
              <a:buNone/>
              <a:defRPr sz="1600" kern="120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spcBef>
                <a:spcPts val="400"/>
              </a:spcBef>
              <a:buNone/>
            </a:pPr>
            <a:r>
              <a:rPr lang="de-DE" dirty="0"/>
              <a:t>3) Prüfung auf Überschreitung der Toleranzmenge durch kumulierte stündliche Differenzmenge </a:t>
            </a:r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EAC02CAE-0605-4BA0-9245-3AF73DA86E14}"/>
              </a:ext>
            </a:extLst>
          </p:cNvPr>
          <p:cNvSpPr/>
          <p:nvPr/>
        </p:nvSpPr>
        <p:spPr>
          <a:xfrm>
            <a:off x="1115616" y="2448495"/>
            <a:ext cx="288032" cy="288032"/>
          </a:xfrm>
          <a:prstGeom prst="ellipse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t"/>
          <a:lstStyle/>
          <a:p>
            <a:pPr algn="ctr"/>
            <a:endParaRPr lang="de-DE" dirty="0">
              <a:solidFill>
                <a:srgbClr val="0066A9"/>
              </a:solidFill>
            </a:endParaRPr>
          </a:p>
        </p:txBody>
      </p:sp>
      <p:cxnSp>
        <p:nvCxnSpPr>
          <p:cNvPr id="16" name="Verbinder: gewinkelt 15">
            <a:extLst>
              <a:ext uri="{FF2B5EF4-FFF2-40B4-BE49-F238E27FC236}">
                <a16:creationId xmlns:a16="http://schemas.microsoft.com/office/drawing/2014/main" id="{7E738CAB-C4E8-4230-8A46-DFB4B2CC5E33}"/>
              </a:ext>
            </a:extLst>
          </p:cNvPr>
          <p:cNvCxnSpPr>
            <a:cxnSpLocks/>
            <a:stCxn id="17" idx="4"/>
            <a:endCxn id="4" idx="1"/>
          </p:cNvCxnSpPr>
          <p:nvPr/>
        </p:nvCxnSpPr>
        <p:spPr>
          <a:xfrm rot="16200000" flipH="1">
            <a:off x="1013002" y="2983156"/>
            <a:ext cx="1149070" cy="655811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Grafik 19">
            <a:extLst>
              <a:ext uri="{FF2B5EF4-FFF2-40B4-BE49-F238E27FC236}">
                <a16:creationId xmlns:a16="http://schemas.microsoft.com/office/drawing/2014/main" id="{F7B4B3A8-047B-4A83-B15B-4489A24C16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861" y="1552551"/>
            <a:ext cx="8172139" cy="960713"/>
          </a:xfrm>
          <a:prstGeom prst="rect">
            <a:avLst/>
          </a:prstGeom>
        </p:spPr>
      </p:pic>
      <p:pic>
        <p:nvPicPr>
          <p:cNvPr id="24" name="Grafik 23">
            <a:extLst>
              <a:ext uri="{FF2B5EF4-FFF2-40B4-BE49-F238E27FC236}">
                <a16:creationId xmlns:a16="http://schemas.microsoft.com/office/drawing/2014/main" id="{C9B8B88B-20DD-40B4-B045-F013986218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54865" y="1563638"/>
            <a:ext cx="9235523" cy="1139961"/>
          </a:xfrm>
          <a:prstGeom prst="rect">
            <a:avLst/>
          </a:prstGeom>
        </p:spPr>
      </p:pic>
      <p:pic>
        <p:nvPicPr>
          <p:cNvPr id="2" name="Grafik 1">
            <a:extLst>
              <a:ext uri="{FF2B5EF4-FFF2-40B4-BE49-F238E27FC236}">
                <a16:creationId xmlns:a16="http://schemas.microsoft.com/office/drawing/2014/main" id="{E73B7701-D8D8-46D3-8A94-9E8C05B957E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30480" y="1580782"/>
            <a:ext cx="9197223" cy="1378066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DD788E99-10CE-428C-B0FA-C58E0AC4741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15443" y="3023203"/>
            <a:ext cx="6478563" cy="1724787"/>
          </a:xfrm>
          <a:prstGeom prst="rect">
            <a:avLst/>
          </a:prstGeom>
        </p:spPr>
      </p:pic>
      <p:sp>
        <p:nvSpPr>
          <p:cNvPr id="11" name="Textfeld 10">
            <a:extLst>
              <a:ext uri="{FF2B5EF4-FFF2-40B4-BE49-F238E27FC236}">
                <a16:creationId xmlns:a16="http://schemas.microsoft.com/office/drawing/2014/main" id="{7ADB1D87-9081-4C66-B8FD-241E032BDFAC}"/>
              </a:ext>
            </a:extLst>
          </p:cNvPr>
          <p:cNvSpPr txBox="1"/>
          <p:nvPr/>
        </p:nvSpPr>
        <p:spPr>
          <a:xfrm>
            <a:off x="2267744" y="4753694"/>
            <a:ext cx="914400" cy="914400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r>
              <a:rPr lang="de-DE" sz="1200" b="1" dirty="0"/>
              <a:t>→ Abrechnung der Mengen in rot, sofern auch gegenläufiger Einsatz von phys. AE erfolgte</a:t>
            </a:r>
          </a:p>
          <a:p>
            <a:r>
              <a:rPr lang="de-DE" sz="1200" b="1" dirty="0"/>
              <a:t>→ Anwendbarer Preis: Spread der mengengewichteten Preise für phys. AE Kauf/Verkauf</a:t>
            </a:r>
          </a:p>
        </p:txBody>
      </p:sp>
    </p:spTree>
    <p:extLst>
      <p:ext uri="{BB962C8B-B14F-4D97-AF65-F5344CB8AC3E}">
        <p14:creationId xmlns:p14="http://schemas.microsoft.com/office/powerpoint/2010/main" val="3553599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nhaltsplatzhalter 8"/>
          <p:cNvSpPr>
            <a:spLocks noGrp="1"/>
          </p:cNvSpPr>
          <p:nvPr>
            <p:ph sz="quarter" idx="10"/>
          </p:nvPr>
        </p:nvSpPr>
        <p:spPr>
          <a:xfrm>
            <a:off x="323847" y="2209841"/>
            <a:ext cx="8496303" cy="2810181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endParaRPr lang="de-DE" dirty="0"/>
          </a:p>
          <a:p>
            <a:pPr lvl="2"/>
            <a:endParaRPr lang="de-DE" dirty="0"/>
          </a:p>
          <a:p>
            <a:pPr lvl="2"/>
            <a:endParaRPr lang="de-DE" dirty="0"/>
          </a:p>
          <a:p>
            <a:pPr lvl="2"/>
            <a:endParaRPr lang="de-DE" dirty="0"/>
          </a:p>
          <a:p>
            <a:pPr lvl="1"/>
            <a:endParaRPr lang="de-DE" dirty="0"/>
          </a:p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15</a:t>
            </a:fld>
            <a:endParaRPr lang="de-DE" dirty="0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>
          <a:xfrm>
            <a:off x="324000" y="339502"/>
            <a:ext cx="6660268" cy="360000"/>
          </a:xfrm>
        </p:spPr>
        <p:txBody>
          <a:bodyPr/>
          <a:lstStyle/>
          <a:p>
            <a:r>
              <a:rPr lang="de-DE" dirty="0"/>
              <a:t>Parameter für Untertägige Anreize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C7027A8A-D0FB-4ED9-8A2C-EF0A4AA51053}"/>
              </a:ext>
            </a:extLst>
          </p:cNvPr>
          <p:cNvSpPr/>
          <p:nvPr/>
        </p:nvSpPr>
        <p:spPr>
          <a:xfrm>
            <a:off x="1907704" y="2067694"/>
            <a:ext cx="5328592" cy="1656184"/>
          </a:xfrm>
          <a:prstGeom prst="rect">
            <a:avLst/>
          </a:prstGeom>
          <a:noFill/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ctr"/>
          <a:lstStyle/>
          <a:p>
            <a:pPr algn="ctr"/>
            <a:r>
              <a:rPr lang="de-DE" dirty="0">
                <a:solidFill>
                  <a:srgbClr val="0066A9"/>
                </a:solidFill>
              </a:rPr>
              <a:t>Präsentation AGGM</a:t>
            </a:r>
          </a:p>
        </p:txBody>
      </p:sp>
    </p:spTree>
    <p:extLst>
      <p:ext uri="{BB962C8B-B14F-4D97-AF65-F5344CB8AC3E}">
        <p14:creationId xmlns:p14="http://schemas.microsoft.com/office/powerpoint/2010/main" val="34402301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nhaltsplatzhalter 8"/>
          <p:cNvSpPr>
            <a:spLocks noGrp="1"/>
          </p:cNvSpPr>
          <p:nvPr>
            <p:ph sz="quarter" idx="10"/>
          </p:nvPr>
        </p:nvSpPr>
        <p:spPr>
          <a:xfrm>
            <a:off x="323847" y="2209841"/>
            <a:ext cx="8496303" cy="2810181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endParaRPr lang="de-DE" dirty="0"/>
          </a:p>
          <a:p>
            <a:pPr lvl="2"/>
            <a:endParaRPr lang="de-DE" dirty="0"/>
          </a:p>
          <a:p>
            <a:pPr lvl="2"/>
            <a:endParaRPr lang="de-DE" dirty="0"/>
          </a:p>
          <a:p>
            <a:pPr lvl="2"/>
            <a:endParaRPr lang="de-DE" dirty="0"/>
          </a:p>
          <a:p>
            <a:pPr lvl="1"/>
            <a:endParaRPr lang="de-DE" dirty="0"/>
          </a:p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16</a:t>
            </a:fld>
            <a:endParaRPr lang="de-DE" dirty="0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>
          <a:xfrm>
            <a:off x="324049" y="339502"/>
            <a:ext cx="6660268" cy="360000"/>
          </a:xfrm>
        </p:spPr>
        <p:txBody>
          <a:bodyPr/>
          <a:lstStyle/>
          <a:p>
            <a:r>
              <a:rPr lang="de-DE" dirty="0"/>
              <a:t>Einordnung der kommerziellen Analyse (1)</a:t>
            </a:r>
          </a:p>
        </p:txBody>
      </p:sp>
      <p:sp>
        <p:nvSpPr>
          <p:cNvPr id="6" name="Inhaltsplatzhalter 10">
            <a:extLst>
              <a:ext uri="{FF2B5EF4-FFF2-40B4-BE49-F238E27FC236}">
                <a16:creationId xmlns:a16="http://schemas.microsoft.com/office/drawing/2014/main" id="{7C4F6C76-692E-4D47-BE29-5C8AE681C5CD}"/>
              </a:ext>
            </a:extLst>
          </p:cNvPr>
          <p:cNvSpPr txBox="1">
            <a:spLocks/>
          </p:cNvSpPr>
          <p:nvPr/>
        </p:nvSpPr>
        <p:spPr>
          <a:xfrm>
            <a:off x="324049" y="1070646"/>
            <a:ext cx="8784455" cy="389030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spcBef>
                <a:spcPts val="1200"/>
              </a:spcBef>
              <a:buFont typeface="Arial" pitchFamily="34" charset="0"/>
              <a:buNone/>
              <a:defRPr sz="1800" kern="1200">
                <a:solidFill>
                  <a:schemeClr val="accent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1pPr>
            <a:lvl2pPr marL="266700" indent="-266700" algn="l" defTabSz="914400" rtl="0" eaLnBrk="1" latinLnBrk="0" hangingPunct="1">
              <a:spcBef>
                <a:spcPts val="500"/>
              </a:spcBef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2pPr>
            <a:lvl3pPr marL="541338" indent="-269875" algn="l" defTabSz="914400" rtl="0" eaLnBrk="1" latinLnBrk="0" hangingPunct="1">
              <a:spcBef>
                <a:spcPts val="400"/>
              </a:spcBef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3pPr>
            <a:lvl4pPr marL="809625" indent="-268288" algn="l" defTabSz="914400" rtl="0" eaLnBrk="1" latinLnBrk="0" hangingPunct="1">
              <a:spcBef>
                <a:spcPts val="400"/>
              </a:spcBef>
              <a:buSzPct val="100000"/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4pPr>
            <a:lvl5pPr marL="627063" indent="0" algn="l" defTabSz="914400" rtl="0" eaLnBrk="1" latinLnBrk="0" hangingPunct="1">
              <a:spcBef>
                <a:spcPts val="400"/>
              </a:spcBef>
              <a:buFont typeface="Arial" pitchFamily="34" charset="0"/>
              <a:buNone/>
              <a:defRPr sz="1600" kern="120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Bef>
                <a:spcPts val="400"/>
              </a:spcBef>
            </a:pPr>
            <a:r>
              <a:rPr lang="de-DE" dirty="0"/>
              <a:t>Reflexion des für die Analyse angenommenen Spreads:</a:t>
            </a:r>
          </a:p>
          <a:p>
            <a:pPr lvl="1">
              <a:spcBef>
                <a:spcPts val="400"/>
              </a:spcBef>
            </a:pPr>
            <a:endParaRPr lang="de-DE" dirty="0"/>
          </a:p>
          <a:p>
            <a:pPr lvl="1">
              <a:spcBef>
                <a:spcPts val="400"/>
              </a:spcBef>
            </a:pPr>
            <a:endParaRPr lang="de-DE" dirty="0"/>
          </a:p>
          <a:p>
            <a:pPr lvl="1">
              <a:spcBef>
                <a:spcPts val="800"/>
              </a:spcBef>
            </a:pPr>
            <a:r>
              <a:rPr lang="de-DE" dirty="0"/>
              <a:t>Historische Spreads in DE auf Basis einer vergleichbaren Methodik, jedoch u.a. aufgrund Konvertierung überproportional hohen gegenläufigen Mengen an phys. AE</a:t>
            </a:r>
          </a:p>
          <a:p>
            <a:pPr lvl="1">
              <a:spcBef>
                <a:spcPts val="400"/>
              </a:spcBef>
            </a:pPr>
            <a:endParaRPr lang="de-DE" dirty="0"/>
          </a:p>
          <a:p>
            <a:pPr lvl="2"/>
            <a:endParaRPr lang="de-DE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9FEB2EBC-0EE5-4A0D-8757-BCAA77C7E830}"/>
              </a:ext>
            </a:extLst>
          </p:cNvPr>
          <p:cNvSpPr txBox="1"/>
          <p:nvPr/>
        </p:nvSpPr>
        <p:spPr>
          <a:xfrm>
            <a:off x="107504" y="4948014"/>
            <a:ext cx="914400" cy="914400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r>
              <a:rPr lang="de-DE" sz="1000" dirty="0"/>
              <a:t>* Beinhaltet folgende AE-Elemente: (Stunde, Tag, Bio, KG); exkl. NB</a:t>
            </a: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47BAF589-0C68-4901-AFA9-26D7A6A746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1355258"/>
            <a:ext cx="6768752" cy="570959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graphicFrame>
        <p:nvGraphicFramePr>
          <p:cNvPr id="11" name="Diagramm 10">
            <a:extLst>
              <a:ext uri="{FF2B5EF4-FFF2-40B4-BE49-F238E27FC236}">
                <a16:creationId xmlns:a16="http://schemas.microsoft.com/office/drawing/2014/main" id="{E071C1C5-1A02-45F3-8EFE-60836BAA732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2483536"/>
              </p:ext>
            </p:extLst>
          </p:nvPr>
        </p:nvGraphicFramePr>
        <p:xfrm>
          <a:off x="611560" y="2499742"/>
          <a:ext cx="6697940" cy="23526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feld 12">
            <a:extLst>
              <a:ext uri="{FF2B5EF4-FFF2-40B4-BE49-F238E27FC236}">
                <a16:creationId xmlns:a16="http://schemas.microsoft.com/office/drawing/2014/main" id="{AD6785F8-6614-4AC6-813B-7C4C13A58192}"/>
              </a:ext>
            </a:extLst>
          </p:cNvPr>
          <p:cNvSpPr txBox="1"/>
          <p:nvPr/>
        </p:nvSpPr>
        <p:spPr>
          <a:xfrm>
            <a:off x="7309501" y="3012373"/>
            <a:ext cx="1777748" cy="9144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r>
              <a:rPr lang="de-DE" sz="1200" b="1" dirty="0"/>
              <a:t>→ Spreads in NCG über-wiegend deutlich unter 9%</a:t>
            </a:r>
          </a:p>
          <a:p>
            <a:r>
              <a:rPr lang="de-DE" sz="1200" b="1" dirty="0"/>
              <a:t>→ Die den Szenarien zugrundeliegende Annahme von 9% erscheint somit durchaus konservativ</a:t>
            </a:r>
          </a:p>
          <a:p>
            <a:endParaRPr lang="de-DE" sz="1200" b="1" dirty="0"/>
          </a:p>
          <a:p>
            <a:endParaRPr lang="de-DE" sz="1200" b="1" dirty="0"/>
          </a:p>
          <a:p>
            <a:endParaRPr lang="de-DE" sz="1200" b="1" dirty="0"/>
          </a:p>
        </p:txBody>
      </p:sp>
    </p:spTree>
    <p:extLst>
      <p:ext uri="{BB962C8B-B14F-4D97-AF65-F5344CB8AC3E}">
        <p14:creationId xmlns:p14="http://schemas.microsoft.com/office/powerpoint/2010/main" val="1490640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nhaltsplatzhalter 8"/>
          <p:cNvSpPr>
            <a:spLocks noGrp="1"/>
          </p:cNvSpPr>
          <p:nvPr>
            <p:ph sz="quarter" idx="10"/>
          </p:nvPr>
        </p:nvSpPr>
        <p:spPr>
          <a:xfrm>
            <a:off x="323847" y="2209841"/>
            <a:ext cx="8496303" cy="2810181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endParaRPr lang="de-DE" dirty="0"/>
          </a:p>
          <a:p>
            <a:pPr lvl="2"/>
            <a:endParaRPr lang="de-DE" dirty="0"/>
          </a:p>
          <a:p>
            <a:pPr lvl="2"/>
            <a:endParaRPr lang="de-DE" dirty="0"/>
          </a:p>
          <a:p>
            <a:pPr lvl="2"/>
            <a:endParaRPr lang="de-DE" dirty="0"/>
          </a:p>
          <a:p>
            <a:pPr lvl="1"/>
            <a:endParaRPr lang="de-DE" dirty="0"/>
          </a:p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17</a:t>
            </a:fld>
            <a:endParaRPr lang="de-DE" dirty="0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>
          <a:xfrm>
            <a:off x="324049" y="339502"/>
            <a:ext cx="6660268" cy="360000"/>
          </a:xfrm>
        </p:spPr>
        <p:txBody>
          <a:bodyPr/>
          <a:lstStyle/>
          <a:p>
            <a:r>
              <a:rPr lang="de-DE" dirty="0"/>
              <a:t>Einordnung der kommerziellen Analyse (2)</a:t>
            </a:r>
          </a:p>
        </p:txBody>
      </p:sp>
      <p:sp>
        <p:nvSpPr>
          <p:cNvPr id="6" name="Inhaltsplatzhalter 10">
            <a:extLst>
              <a:ext uri="{FF2B5EF4-FFF2-40B4-BE49-F238E27FC236}">
                <a16:creationId xmlns:a16="http://schemas.microsoft.com/office/drawing/2014/main" id="{7C4F6C76-692E-4D47-BE29-5C8AE681C5CD}"/>
              </a:ext>
            </a:extLst>
          </p:cNvPr>
          <p:cNvSpPr txBox="1">
            <a:spLocks/>
          </p:cNvSpPr>
          <p:nvPr/>
        </p:nvSpPr>
        <p:spPr>
          <a:xfrm>
            <a:off x="324049" y="1070646"/>
            <a:ext cx="8784455" cy="389030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spcBef>
                <a:spcPts val="1200"/>
              </a:spcBef>
              <a:buFont typeface="Arial" pitchFamily="34" charset="0"/>
              <a:buNone/>
              <a:defRPr sz="1800" kern="1200">
                <a:solidFill>
                  <a:schemeClr val="accent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1pPr>
            <a:lvl2pPr marL="266700" indent="-266700" algn="l" defTabSz="914400" rtl="0" eaLnBrk="1" latinLnBrk="0" hangingPunct="1">
              <a:spcBef>
                <a:spcPts val="500"/>
              </a:spcBef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2pPr>
            <a:lvl3pPr marL="541338" indent="-269875" algn="l" defTabSz="914400" rtl="0" eaLnBrk="1" latinLnBrk="0" hangingPunct="1">
              <a:spcBef>
                <a:spcPts val="400"/>
              </a:spcBef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3pPr>
            <a:lvl4pPr marL="809625" indent="-268288" algn="l" defTabSz="914400" rtl="0" eaLnBrk="1" latinLnBrk="0" hangingPunct="1">
              <a:spcBef>
                <a:spcPts val="400"/>
              </a:spcBef>
              <a:buSzPct val="100000"/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4pPr>
            <a:lvl5pPr marL="627063" indent="0" algn="l" defTabSz="914400" rtl="0" eaLnBrk="1" latinLnBrk="0" hangingPunct="1">
              <a:spcBef>
                <a:spcPts val="400"/>
              </a:spcBef>
              <a:buFont typeface="Arial" pitchFamily="34" charset="0"/>
              <a:buNone/>
              <a:defRPr sz="1600" kern="120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Bef>
                <a:spcPts val="400"/>
              </a:spcBef>
            </a:pPr>
            <a:r>
              <a:rPr lang="de-DE" dirty="0"/>
              <a:t>Kommerzielle Auswirkungen</a:t>
            </a:r>
          </a:p>
          <a:p>
            <a:pPr lvl="2"/>
            <a:r>
              <a:rPr lang="de-DE" dirty="0"/>
              <a:t>Aus der Perspektive BG: individuell; durch jeden BGV für sich zu bewerten</a:t>
            </a:r>
          </a:p>
          <a:p>
            <a:pPr lvl="2"/>
            <a:r>
              <a:rPr lang="de-DE" dirty="0"/>
              <a:t>Aus der Perspektive Marktgebiet: Einordnung der Größenordnung durch Vergleich mit historischer AE-Abrechnung (ceteris paribus)</a:t>
            </a:r>
          </a:p>
          <a:p>
            <a:pPr lvl="2"/>
            <a:endParaRPr lang="de-DE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9FEB2EBC-0EE5-4A0D-8757-BCAA77C7E830}"/>
              </a:ext>
            </a:extLst>
          </p:cNvPr>
          <p:cNvSpPr txBox="1"/>
          <p:nvPr/>
        </p:nvSpPr>
        <p:spPr>
          <a:xfrm>
            <a:off x="86036" y="4874891"/>
            <a:ext cx="914400" cy="914400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r>
              <a:rPr lang="de-DE" sz="1000" dirty="0"/>
              <a:t>Anmerkung: Betrachtung der Szenarien für bei Grenze Bandallokation bei 300 MW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7CA9FA1B-91F7-47E1-9C5E-290B0B244A5A}"/>
              </a:ext>
            </a:extLst>
          </p:cNvPr>
          <p:cNvSpPr txBox="1"/>
          <p:nvPr/>
        </p:nvSpPr>
        <p:spPr>
          <a:xfrm>
            <a:off x="4958361" y="4960947"/>
            <a:ext cx="4005966" cy="28990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endParaRPr lang="de-DE" sz="1200" dirty="0"/>
          </a:p>
        </p:txBody>
      </p:sp>
      <p:graphicFrame>
        <p:nvGraphicFramePr>
          <p:cNvPr id="11" name="Diagramm 10">
            <a:extLst>
              <a:ext uri="{FF2B5EF4-FFF2-40B4-BE49-F238E27FC236}">
                <a16:creationId xmlns:a16="http://schemas.microsoft.com/office/drawing/2014/main" id="{1A087A69-F452-4F21-AC5B-2A7016F7707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8102163"/>
              </p:ext>
            </p:extLst>
          </p:nvPr>
        </p:nvGraphicFramePr>
        <p:xfrm>
          <a:off x="590092" y="2134095"/>
          <a:ext cx="8014356" cy="28139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feld 3">
            <a:extLst>
              <a:ext uri="{FF2B5EF4-FFF2-40B4-BE49-F238E27FC236}">
                <a16:creationId xmlns:a16="http://schemas.microsoft.com/office/drawing/2014/main" id="{3CEF9FC6-E839-4249-A93F-41AAC16A1206}"/>
              </a:ext>
            </a:extLst>
          </p:cNvPr>
          <p:cNvSpPr txBox="1"/>
          <p:nvPr/>
        </p:nvSpPr>
        <p:spPr>
          <a:xfrm>
            <a:off x="596810" y="2336095"/>
            <a:ext cx="5256584" cy="9144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r>
              <a:rPr lang="de-DE" sz="1200" b="1" dirty="0"/>
              <a:t>→ Kosten für gegenläufige phys. AE erscheinen im Vergleich zu historischen phys. AE-Volumen nicht wesentlich</a:t>
            </a:r>
          </a:p>
          <a:p>
            <a:r>
              <a:rPr lang="de-DE" sz="1200" b="1" dirty="0"/>
              <a:t>→ Aus Marktgebietssicht stehen den Kosten für gegenläufige phys. AE die Erlöse aus dem (kostenreflektierenden) Kostenbeitrag gegenüber</a:t>
            </a:r>
          </a:p>
          <a:p>
            <a:r>
              <a:rPr lang="de-DE" sz="1200" b="1" dirty="0"/>
              <a:t>→ Diese Erlöse aus diesem Kostenbeitrag (und umgekehrt auch Belastung für BGV), sind im Vergleich zur historischen bilanziellen AE auf einem nicht wesentlichen Niveau (Mehrjahresdurchschnitt bilanzielle AE </a:t>
            </a:r>
            <a:r>
              <a:rPr lang="de-DE" sz="1200" b="1" dirty="0" err="1"/>
              <a:t>Bezug+Lieferung</a:t>
            </a:r>
            <a:r>
              <a:rPr lang="de-DE" sz="1200" b="1" dirty="0"/>
              <a:t>: ca. 90 Mio EUR/Jahr)</a:t>
            </a:r>
          </a:p>
          <a:p>
            <a:endParaRPr lang="de-DE" sz="1200" b="1" dirty="0"/>
          </a:p>
          <a:p>
            <a:endParaRPr lang="de-DE" sz="1200" b="1" dirty="0"/>
          </a:p>
        </p:txBody>
      </p:sp>
    </p:spTree>
    <p:extLst>
      <p:ext uri="{BB962C8B-B14F-4D97-AF65-F5344CB8AC3E}">
        <p14:creationId xmlns:p14="http://schemas.microsoft.com/office/powerpoint/2010/main" val="1312541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nhaltsplatzhalter 8"/>
          <p:cNvSpPr>
            <a:spLocks noGrp="1"/>
          </p:cNvSpPr>
          <p:nvPr>
            <p:ph sz="quarter" idx="10"/>
          </p:nvPr>
        </p:nvSpPr>
        <p:spPr>
          <a:xfrm>
            <a:off x="323847" y="2209841"/>
            <a:ext cx="8496303" cy="2810181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endParaRPr lang="de-DE" dirty="0"/>
          </a:p>
          <a:p>
            <a:pPr lvl="2"/>
            <a:endParaRPr lang="de-DE" dirty="0"/>
          </a:p>
          <a:p>
            <a:pPr lvl="2"/>
            <a:endParaRPr lang="de-DE" dirty="0"/>
          </a:p>
          <a:p>
            <a:pPr lvl="2"/>
            <a:endParaRPr lang="de-DE" dirty="0"/>
          </a:p>
          <a:p>
            <a:pPr lvl="1"/>
            <a:endParaRPr lang="de-DE" dirty="0"/>
          </a:p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18</a:t>
            </a:fld>
            <a:endParaRPr lang="de-DE" dirty="0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>
          <a:xfrm>
            <a:off x="324000" y="339502"/>
            <a:ext cx="6660268" cy="360000"/>
          </a:xfrm>
        </p:spPr>
        <p:txBody>
          <a:bodyPr/>
          <a:lstStyle/>
          <a:p>
            <a:r>
              <a:rPr lang="de-DE" dirty="0"/>
              <a:t>Zusammenfassung</a:t>
            </a:r>
          </a:p>
        </p:txBody>
      </p:sp>
      <p:sp>
        <p:nvSpPr>
          <p:cNvPr id="6" name="Inhaltsplatzhalter 10">
            <a:extLst>
              <a:ext uri="{FF2B5EF4-FFF2-40B4-BE49-F238E27FC236}">
                <a16:creationId xmlns:a16="http://schemas.microsoft.com/office/drawing/2014/main" id="{7C4F6C76-692E-4D47-BE29-5C8AE681C5CD}"/>
              </a:ext>
            </a:extLst>
          </p:cNvPr>
          <p:cNvSpPr txBox="1">
            <a:spLocks/>
          </p:cNvSpPr>
          <p:nvPr/>
        </p:nvSpPr>
        <p:spPr>
          <a:xfrm>
            <a:off x="324049" y="1070646"/>
            <a:ext cx="8640439" cy="389030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spcBef>
                <a:spcPts val="1200"/>
              </a:spcBef>
              <a:buFont typeface="Arial" pitchFamily="34" charset="0"/>
              <a:buNone/>
              <a:defRPr sz="1800" kern="1200">
                <a:solidFill>
                  <a:schemeClr val="accent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1pPr>
            <a:lvl2pPr marL="266700" indent="-266700" algn="l" defTabSz="914400" rtl="0" eaLnBrk="1" latinLnBrk="0" hangingPunct="1">
              <a:spcBef>
                <a:spcPts val="500"/>
              </a:spcBef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2pPr>
            <a:lvl3pPr marL="541338" indent="-269875" algn="l" defTabSz="914400" rtl="0" eaLnBrk="1" latinLnBrk="0" hangingPunct="1">
              <a:spcBef>
                <a:spcPts val="400"/>
              </a:spcBef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3pPr>
            <a:lvl4pPr marL="809625" indent="-268288" algn="l" defTabSz="914400" rtl="0" eaLnBrk="1" latinLnBrk="0" hangingPunct="1">
              <a:spcBef>
                <a:spcPts val="400"/>
              </a:spcBef>
              <a:buSzPct val="100000"/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4pPr>
            <a:lvl5pPr marL="627063" indent="0" algn="l" defTabSz="914400" rtl="0" eaLnBrk="1" latinLnBrk="0" hangingPunct="1">
              <a:spcBef>
                <a:spcPts val="400"/>
              </a:spcBef>
              <a:buFont typeface="Arial" pitchFamily="34" charset="0"/>
              <a:buNone/>
              <a:defRPr sz="1600" kern="120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Bef>
                <a:spcPts val="400"/>
              </a:spcBef>
            </a:pPr>
            <a:r>
              <a:rPr lang="de-DE" dirty="0"/>
              <a:t>…</a:t>
            </a:r>
          </a:p>
          <a:p>
            <a:pPr marL="0" lvl="1" indent="0">
              <a:spcBef>
                <a:spcPts val="600"/>
              </a:spcBef>
              <a:buNone/>
            </a:pPr>
            <a:br>
              <a:rPr lang="de-DE" sz="1000" dirty="0"/>
            </a:br>
            <a:endParaRPr lang="de-DE" sz="1000" dirty="0"/>
          </a:p>
        </p:txBody>
      </p:sp>
    </p:spTree>
    <p:extLst>
      <p:ext uri="{BB962C8B-B14F-4D97-AF65-F5344CB8AC3E}">
        <p14:creationId xmlns:p14="http://schemas.microsoft.com/office/powerpoint/2010/main" val="35234914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19</a:t>
            </a:fld>
            <a:endParaRPr lang="de-DE" dirty="0"/>
          </a:p>
        </p:txBody>
      </p:sp>
      <p:sp>
        <p:nvSpPr>
          <p:cNvPr id="6" name="Rechteck: obere Ecken abgerundet 5"/>
          <p:cNvSpPr/>
          <p:nvPr/>
        </p:nvSpPr>
        <p:spPr>
          <a:xfrm rot="16200000">
            <a:off x="5984534" y="-462853"/>
            <a:ext cx="374039" cy="5976937"/>
          </a:xfrm>
          <a:prstGeom prst="round2SameRect">
            <a:avLst>
              <a:gd name="adj1" fmla="val 17861"/>
              <a:gd name="adj2" fmla="val 0"/>
            </a:avLst>
          </a:prstGeom>
          <a:solidFill>
            <a:srgbClr val="0066A9"/>
          </a:solidFill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" wrap="square" lIns="0" tIns="21600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de-DE" b="1" dirty="0">
                <a:solidFill>
                  <a:schemeClr val="bg1"/>
                </a:solidFill>
              </a:rPr>
              <a:t>3</a:t>
            </a:r>
            <a:r>
              <a:rPr lang="de-DE" b="1">
                <a:solidFill>
                  <a:schemeClr val="bg1"/>
                </a:solidFill>
              </a:rPr>
              <a:t>. </a:t>
            </a:r>
            <a:r>
              <a:rPr lang="de-DE" b="1" dirty="0">
                <a:solidFill>
                  <a:schemeClr val="bg1"/>
                </a:solidFill>
              </a:rPr>
              <a:t>Allfälliges </a:t>
            </a:r>
            <a:r>
              <a:rPr lang="de-DE" b="1">
                <a:solidFill>
                  <a:schemeClr val="bg1"/>
                </a:solidFill>
              </a:rPr>
              <a:t>/ Ausblick</a:t>
            </a:r>
            <a:endParaRPr lang="de-DE" b="1" dirty="0">
              <a:solidFill>
                <a:schemeClr val="bg1"/>
              </a:solidFill>
            </a:endParaRPr>
          </a:p>
        </p:txBody>
      </p:sp>
      <p:sp>
        <p:nvSpPr>
          <p:cNvPr id="7" name="Rechteck: obere Ecken abgerundet 6"/>
          <p:cNvSpPr/>
          <p:nvPr/>
        </p:nvSpPr>
        <p:spPr>
          <a:xfrm rot="16200000">
            <a:off x="5984534" y="-1022509"/>
            <a:ext cx="374039" cy="5976937"/>
          </a:xfrm>
          <a:prstGeom prst="round2SameRect">
            <a:avLst>
              <a:gd name="adj1" fmla="val 17861"/>
              <a:gd name="adj2" fmla="val 0"/>
            </a:avLst>
          </a:prstGeom>
          <a:noFill/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" wrap="square" lIns="0" tIns="21600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de-DE" dirty="0">
                <a:solidFill>
                  <a:schemeClr val="accent1"/>
                </a:solidFill>
              </a:rPr>
              <a:t>2. Untertägige Anreize</a:t>
            </a:r>
          </a:p>
        </p:txBody>
      </p:sp>
      <p:sp>
        <p:nvSpPr>
          <p:cNvPr id="8" name="Rechteck: obere Ecken abgerundet 7"/>
          <p:cNvSpPr/>
          <p:nvPr/>
        </p:nvSpPr>
        <p:spPr>
          <a:xfrm rot="16200000">
            <a:off x="5984534" y="-1582165"/>
            <a:ext cx="374039" cy="5976937"/>
          </a:xfrm>
          <a:prstGeom prst="round2SameRect">
            <a:avLst>
              <a:gd name="adj1" fmla="val 17861"/>
              <a:gd name="adj2" fmla="val 0"/>
            </a:avLst>
          </a:prstGeom>
          <a:noFill/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" wrap="square" lIns="0" tIns="21600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de-DE" dirty="0">
                <a:solidFill>
                  <a:schemeClr val="accent1"/>
                </a:solidFill>
              </a:rPr>
              <a:t>1. Endverbraucherfahrpläne</a:t>
            </a:r>
          </a:p>
        </p:txBody>
      </p:sp>
    </p:spTree>
    <p:extLst>
      <p:ext uri="{BB962C8B-B14F-4D97-AF65-F5344CB8AC3E}">
        <p14:creationId xmlns:p14="http://schemas.microsoft.com/office/powerpoint/2010/main" val="23327104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/>
          <p:cNvSpPr>
            <a:spLocks noGrp="1"/>
          </p:cNvSpPr>
          <p:nvPr>
            <p:ph type="title"/>
          </p:nvPr>
        </p:nvSpPr>
        <p:spPr>
          <a:xfrm>
            <a:off x="324000" y="332804"/>
            <a:ext cx="6660268" cy="360000"/>
          </a:xfrm>
        </p:spPr>
        <p:txBody>
          <a:bodyPr/>
          <a:lstStyle/>
          <a:p>
            <a:r>
              <a:rPr lang="de-DE" dirty="0"/>
              <a:t>Wo stehen wir…?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96185E5B-DCB9-4E48-B059-B88D6E1E6767}"/>
              </a:ext>
            </a:extLst>
          </p:cNvPr>
          <p:cNvSpPr/>
          <p:nvPr/>
        </p:nvSpPr>
        <p:spPr>
          <a:xfrm>
            <a:off x="3635896" y="1727247"/>
            <a:ext cx="1872208" cy="612000"/>
          </a:xfrm>
          <a:prstGeom prst="roundRect">
            <a:avLst/>
          </a:prstGeom>
          <a:solidFill>
            <a:srgbClr val="006BB4"/>
          </a:solidFill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t"/>
          <a:lstStyle/>
          <a:p>
            <a:pPr algn="ctr"/>
            <a:r>
              <a:rPr lang="de-DE" sz="1600" dirty="0">
                <a:solidFill>
                  <a:schemeClr val="bg1"/>
                </a:solidFill>
              </a:rPr>
              <a:t>Kick-off Information</a:t>
            </a:r>
            <a:br>
              <a:rPr lang="de-DE" sz="1600" dirty="0">
                <a:solidFill>
                  <a:schemeClr val="bg1"/>
                </a:solidFill>
              </a:rPr>
            </a:br>
            <a:r>
              <a:rPr lang="de-DE" sz="1600" dirty="0">
                <a:solidFill>
                  <a:schemeClr val="bg1"/>
                </a:solidFill>
              </a:rPr>
              <a:t>„</a:t>
            </a:r>
            <a:r>
              <a:rPr lang="de-DE" sz="1600" dirty="0" err="1">
                <a:solidFill>
                  <a:schemeClr val="bg1"/>
                </a:solidFill>
              </a:rPr>
              <a:t>Balancing</a:t>
            </a:r>
            <a:r>
              <a:rPr lang="de-DE" sz="1600" dirty="0">
                <a:solidFill>
                  <a:schemeClr val="bg1"/>
                </a:solidFill>
              </a:rPr>
              <a:t> Update“</a:t>
            </a:r>
          </a:p>
        </p:txBody>
      </p:sp>
      <p:sp>
        <p:nvSpPr>
          <p:cNvPr id="9" name="Rechteck: abgerundete Ecken 8">
            <a:extLst>
              <a:ext uri="{FF2B5EF4-FFF2-40B4-BE49-F238E27FC236}">
                <a16:creationId xmlns:a16="http://schemas.microsoft.com/office/drawing/2014/main" id="{571425AF-D34D-420D-BC3A-93E562DB4365}"/>
              </a:ext>
            </a:extLst>
          </p:cNvPr>
          <p:cNvSpPr/>
          <p:nvPr/>
        </p:nvSpPr>
        <p:spPr>
          <a:xfrm>
            <a:off x="3635896" y="2511575"/>
            <a:ext cx="1872208" cy="611350"/>
          </a:xfrm>
          <a:prstGeom prst="roundRect">
            <a:avLst/>
          </a:prstGeom>
          <a:solidFill>
            <a:srgbClr val="006BB4"/>
          </a:solidFill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t"/>
          <a:lstStyle/>
          <a:p>
            <a:pPr algn="ctr"/>
            <a:r>
              <a:rPr lang="de-DE" sz="1600" dirty="0">
                <a:solidFill>
                  <a:schemeClr val="bg1"/>
                </a:solidFill>
              </a:rPr>
              <a:t>Grundsätze der Bilanzierung</a:t>
            </a:r>
          </a:p>
        </p:txBody>
      </p:sp>
      <p:sp>
        <p:nvSpPr>
          <p:cNvPr id="13" name="Rechteck: abgerundete Ecken 12">
            <a:extLst>
              <a:ext uri="{FF2B5EF4-FFF2-40B4-BE49-F238E27FC236}">
                <a16:creationId xmlns:a16="http://schemas.microsoft.com/office/drawing/2014/main" id="{1344D437-7521-47F1-9425-3FC42B700FF0}"/>
              </a:ext>
            </a:extLst>
          </p:cNvPr>
          <p:cNvSpPr/>
          <p:nvPr/>
        </p:nvSpPr>
        <p:spPr>
          <a:xfrm>
            <a:off x="1331640" y="3409344"/>
            <a:ext cx="1872208" cy="611350"/>
          </a:xfrm>
          <a:prstGeom prst="round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t"/>
          <a:lstStyle/>
          <a:p>
            <a:pPr algn="ctr"/>
            <a:r>
              <a:rPr lang="de-DE" sz="1600" dirty="0">
                <a:solidFill>
                  <a:schemeClr val="bg1"/>
                </a:solidFill>
              </a:rPr>
              <a:t>Parameter des Bilanzierungsmodells</a:t>
            </a:r>
          </a:p>
        </p:txBody>
      </p:sp>
      <p:sp>
        <p:nvSpPr>
          <p:cNvPr id="14" name="Rechteck: abgerundete Ecken 13">
            <a:extLst>
              <a:ext uri="{FF2B5EF4-FFF2-40B4-BE49-F238E27FC236}">
                <a16:creationId xmlns:a16="http://schemas.microsoft.com/office/drawing/2014/main" id="{2E33CDA9-2BBE-43B9-825B-268F03FADC79}"/>
              </a:ext>
            </a:extLst>
          </p:cNvPr>
          <p:cNvSpPr/>
          <p:nvPr/>
        </p:nvSpPr>
        <p:spPr>
          <a:xfrm>
            <a:off x="3635894" y="3409344"/>
            <a:ext cx="1872208" cy="611350"/>
          </a:xfrm>
          <a:prstGeom prst="roundRect">
            <a:avLst/>
          </a:prstGeom>
          <a:solidFill>
            <a:srgbClr val="006BB4"/>
          </a:solidFill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ctr"/>
          <a:lstStyle/>
          <a:p>
            <a:pPr algn="ctr"/>
            <a:r>
              <a:rPr lang="de-DE" sz="1600" dirty="0">
                <a:solidFill>
                  <a:schemeClr val="bg1"/>
                </a:solidFill>
              </a:rPr>
              <a:t>Netzbilanzierung</a:t>
            </a:r>
          </a:p>
        </p:txBody>
      </p:sp>
      <p:sp>
        <p:nvSpPr>
          <p:cNvPr id="15" name="Rechteck: abgerundete Ecken 14">
            <a:extLst>
              <a:ext uri="{FF2B5EF4-FFF2-40B4-BE49-F238E27FC236}">
                <a16:creationId xmlns:a16="http://schemas.microsoft.com/office/drawing/2014/main" id="{5A198865-AD48-47E6-8C30-A28379A0A4CC}"/>
              </a:ext>
            </a:extLst>
          </p:cNvPr>
          <p:cNvSpPr/>
          <p:nvPr/>
        </p:nvSpPr>
        <p:spPr>
          <a:xfrm>
            <a:off x="5940152" y="3409344"/>
            <a:ext cx="1872208" cy="611350"/>
          </a:xfrm>
          <a:prstGeom prst="roundRect">
            <a:avLst/>
          </a:prstGeom>
          <a:solidFill>
            <a:srgbClr val="006BB4"/>
          </a:solidFill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ctr"/>
          <a:lstStyle/>
          <a:p>
            <a:pPr algn="ctr"/>
            <a:r>
              <a:rPr lang="de-DE" sz="1600" dirty="0">
                <a:solidFill>
                  <a:schemeClr val="bg1"/>
                </a:solidFill>
              </a:rPr>
              <a:t>Kommerzielle Abwicklung</a:t>
            </a:r>
          </a:p>
        </p:txBody>
      </p:sp>
      <p:cxnSp>
        <p:nvCxnSpPr>
          <p:cNvPr id="7" name="Gerade Verbindung mit Pfeil 6">
            <a:extLst>
              <a:ext uri="{FF2B5EF4-FFF2-40B4-BE49-F238E27FC236}">
                <a16:creationId xmlns:a16="http://schemas.microsoft.com/office/drawing/2014/main" id="{3E03D510-14F7-442A-8A4C-DC98139F9A24}"/>
              </a:ext>
            </a:extLst>
          </p:cNvPr>
          <p:cNvCxnSpPr>
            <a:cxnSpLocks/>
            <a:stCxn id="5" idx="2"/>
            <a:endCxn id="9" idx="0"/>
          </p:cNvCxnSpPr>
          <p:nvPr/>
        </p:nvCxnSpPr>
        <p:spPr>
          <a:xfrm>
            <a:off x="4572000" y="2339247"/>
            <a:ext cx="0" cy="17232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Verbinder: gewinkelt 15">
            <a:extLst>
              <a:ext uri="{FF2B5EF4-FFF2-40B4-BE49-F238E27FC236}">
                <a16:creationId xmlns:a16="http://schemas.microsoft.com/office/drawing/2014/main" id="{8BC8DAA6-23E4-4956-8275-1DCE217C45DD}"/>
              </a:ext>
            </a:extLst>
          </p:cNvPr>
          <p:cNvCxnSpPr>
            <a:cxnSpLocks/>
            <a:stCxn id="9" idx="2"/>
            <a:endCxn id="14" idx="0"/>
          </p:cNvCxnSpPr>
          <p:nvPr/>
        </p:nvCxnSpPr>
        <p:spPr>
          <a:xfrm rot="5400000">
            <a:off x="4428790" y="3266133"/>
            <a:ext cx="286419" cy="2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hteck: abgerundete Ecken 26">
            <a:extLst>
              <a:ext uri="{FF2B5EF4-FFF2-40B4-BE49-F238E27FC236}">
                <a16:creationId xmlns:a16="http://schemas.microsoft.com/office/drawing/2014/main" id="{7BDAC0BC-9FE2-4923-9C2E-BEB5020268A5}"/>
              </a:ext>
            </a:extLst>
          </p:cNvPr>
          <p:cNvSpPr/>
          <p:nvPr/>
        </p:nvSpPr>
        <p:spPr>
          <a:xfrm>
            <a:off x="1331640" y="4388443"/>
            <a:ext cx="6480720" cy="532757"/>
          </a:xfrm>
          <a:prstGeom prst="roundRect">
            <a:avLst/>
          </a:prstGeom>
          <a:solidFill>
            <a:schemeClr val="accent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ctr"/>
          <a:lstStyle/>
          <a:p>
            <a:pPr algn="ctr"/>
            <a:r>
              <a:rPr lang="de-DE" sz="1600" i="1" dirty="0">
                <a:solidFill>
                  <a:schemeClr val="bg1"/>
                </a:solidFill>
              </a:rPr>
              <a:t>Abgestimmtes Gesamtkonzept zur Weiterentwicklung </a:t>
            </a:r>
            <a:br>
              <a:rPr lang="de-DE" sz="1600" i="1" dirty="0">
                <a:solidFill>
                  <a:schemeClr val="bg1"/>
                </a:solidFill>
              </a:rPr>
            </a:br>
            <a:r>
              <a:rPr lang="de-DE" sz="1600" i="1" dirty="0">
                <a:solidFill>
                  <a:schemeClr val="bg1"/>
                </a:solidFill>
              </a:rPr>
              <a:t>des österreichischen Bilanzierungsmodells</a:t>
            </a:r>
          </a:p>
        </p:txBody>
      </p:sp>
      <p:cxnSp>
        <p:nvCxnSpPr>
          <p:cNvPr id="28" name="Gerade Verbindung mit Pfeil 27">
            <a:extLst>
              <a:ext uri="{FF2B5EF4-FFF2-40B4-BE49-F238E27FC236}">
                <a16:creationId xmlns:a16="http://schemas.microsoft.com/office/drawing/2014/main" id="{05C6DB43-0122-48D8-B7A0-0C46AB7BCC24}"/>
              </a:ext>
            </a:extLst>
          </p:cNvPr>
          <p:cNvCxnSpPr>
            <a:cxnSpLocks/>
            <a:stCxn id="14" idx="2"/>
            <a:endCxn id="27" idx="0"/>
          </p:cNvCxnSpPr>
          <p:nvPr/>
        </p:nvCxnSpPr>
        <p:spPr>
          <a:xfrm>
            <a:off x="4571998" y="4020694"/>
            <a:ext cx="2" cy="36774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Verbinder: gewinkelt 38">
            <a:extLst>
              <a:ext uri="{FF2B5EF4-FFF2-40B4-BE49-F238E27FC236}">
                <a16:creationId xmlns:a16="http://schemas.microsoft.com/office/drawing/2014/main" id="{36537C15-7439-4094-B1C1-1F5477042E05}"/>
              </a:ext>
            </a:extLst>
          </p:cNvPr>
          <p:cNvCxnSpPr>
            <a:cxnSpLocks/>
            <a:stCxn id="15" idx="2"/>
            <a:endCxn id="27" idx="0"/>
          </p:cNvCxnSpPr>
          <p:nvPr/>
        </p:nvCxnSpPr>
        <p:spPr>
          <a:xfrm rot="5400000">
            <a:off x="5540254" y="3052440"/>
            <a:ext cx="367749" cy="2304256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Verbinder: gewinkelt 41">
            <a:extLst>
              <a:ext uri="{FF2B5EF4-FFF2-40B4-BE49-F238E27FC236}">
                <a16:creationId xmlns:a16="http://schemas.microsoft.com/office/drawing/2014/main" id="{595022A9-B5C9-42FC-A5BD-44FA18A9D517}"/>
              </a:ext>
            </a:extLst>
          </p:cNvPr>
          <p:cNvCxnSpPr>
            <a:cxnSpLocks/>
            <a:stCxn id="13" idx="2"/>
            <a:endCxn id="27" idx="0"/>
          </p:cNvCxnSpPr>
          <p:nvPr/>
        </p:nvCxnSpPr>
        <p:spPr>
          <a:xfrm rot="16200000" flipH="1">
            <a:off x="3235998" y="3052440"/>
            <a:ext cx="367749" cy="230425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Verbinder: gewinkelt 48">
            <a:extLst>
              <a:ext uri="{FF2B5EF4-FFF2-40B4-BE49-F238E27FC236}">
                <a16:creationId xmlns:a16="http://schemas.microsoft.com/office/drawing/2014/main" id="{3ADE5470-0AB0-4917-91D8-21761E286566}"/>
              </a:ext>
            </a:extLst>
          </p:cNvPr>
          <p:cNvCxnSpPr>
            <a:cxnSpLocks/>
            <a:stCxn id="9" idx="2"/>
            <a:endCxn id="15" idx="0"/>
          </p:cNvCxnSpPr>
          <p:nvPr/>
        </p:nvCxnSpPr>
        <p:spPr>
          <a:xfrm rot="16200000" flipH="1">
            <a:off x="5580919" y="2114006"/>
            <a:ext cx="286419" cy="2304256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Verbinder: gewinkelt 50">
            <a:extLst>
              <a:ext uri="{FF2B5EF4-FFF2-40B4-BE49-F238E27FC236}">
                <a16:creationId xmlns:a16="http://schemas.microsoft.com/office/drawing/2014/main" id="{6357CD01-C8A1-4B0C-B853-156BC5818C94}"/>
              </a:ext>
            </a:extLst>
          </p:cNvPr>
          <p:cNvCxnSpPr>
            <a:cxnSpLocks/>
            <a:stCxn id="9" idx="2"/>
            <a:endCxn id="13" idx="0"/>
          </p:cNvCxnSpPr>
          <p:nvPr/>
        </p:nvCxnSpPr>
        <p:spPr>
          <a:xfrm rot="5400000">
            <a:off x="3276663" y="2114006"/>
            <a:ext cx="286419" cy="2304256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hteck: abgerundete Ecken 74">
            <a:extLst>
              <a:ext uri="{FF2B5EF4-FFF2-40B4-BE49-F238E27FC236}">
                <a16:creationId xmlns:a16="http://schemas.microsoft.com/office/drawing/2014/main" id="{EF3B6961-C270-48C7-9D2E-FF8D4684AB96}"/>
              </a:ext>
            </a:extLst>
          </p:cNvPr>
          <p:cNvSpPr/>
          <p:nvPr/>
        </p:nvSpPr>
        <p:spPr>
          <a:xfrm>
            <a:off x="1331638" y="1131590"/>
            <a:ext cx="6480720" cy="532757"/>
          </a:xfrm>
          <a:prstGeom prst="roundRect">
            <a:avLst/>
          </a:prstGeom>
          <a:solidFill>
            <a:schemeClr val="accent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ctr"/>
          <a:lstStyle/>
          <a:p>
            <a:pPr algn="ctr"/>
            <a:r>
              <a:rPr lang="de-DE" sz="1600" i="1" dirty="0">
                <a:solidFill>
                  <a:schemeClr val="bg1"/>
                </a:solidFill>
              </a:rPr>
              <a:t>Konsultationsdokument und dazu erhaltene Stellungnahmen</a:t>
            </a:r>
          </a:p>
        </p:txBody>
      </p:sp>
      <p:sp>
        <p:nvSpPr>
          <p:cNvPr id="76" name="Textfeld 75">
            <a:extLst>
              <a:ext uri="{FF2B5EF4-FFF2-40B4-BE49-F238E27FC236}">
                <a16:creationId xmlns:a16="http://schemas.microsoft.com/office/drawing/2014/main" id="{B1C90FD5-4296-44AE-9F25-3C8FDA216B1D}"/>
              </a:ext>
            </a:extLst>
          </p:cNvPr>
          <p:cNvSpPr txBox="1"/>
          <p:nvPr/>
        </p:nvSpPr>
        <p:spPr>
          <a:xfrm>
            <a:off x="319737" y="1203598"/>
            <a:ext cx="864096" cy="360040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/>
          <a:p>
            <a:pPr algn="ctr"/>
            <a:r>
              <a:rPr lang="de-DE" sz="1200" i="1" dirty="0"/>
              <a:t>Status Quo</a:t>
            </a:r>
          </a:p>
        </p:txBody>
      </p:sp>
      <p:sp>
        <p:nvSpPr>
          <p:cNvPr id="77" name="Textfeld 76">
            <a:extLst>
              <a:ext uri="{FF2B5EF4-FFF2-40B4-BE49-F238E27FC236}">
                <a16:creationId xmlns:a16="http://schemas.microsoft.com/office/drawing/2014/main" id="{4DEC6959-495F-4F61-9F73-D28FD6B9AEB8}"/>
              </a:ext>
            </a:extLst>
          </p:cNvPr>
          <p:cNvSpPr txBox="1"/>
          <p:nvPr/>
        </p:nvSpPr>
        <p:spPr>
          <a:xfrm>
            <a:off x="319737" y="4499125"/>
            <a:ext cx="864096" cy="360040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/>
          <a:p>
            <a:pPr algn="ctr"/>
            <a:r>
              <a:rPr lang="de-DE" sz="1200" i="1" dirty="0"/>
              <a:t>Ziel</a:t>
            </a:r>
          </a:p>
        </p:txBody>
      </p:sp>
      <p:cxnSp>
        <p:nvCxnSpPr>
          <p:cNvPr id="79" name="Gerade Verbindung mit Pfeil 78">
            <a:extLst>
              <a:ext uri="{FF2B5EF4-FFF2-40B4-BE49-F238E27FC236}">
                <a16:creationId xmlns:a16="http://schemas.microsoft.com/office/drawing/2014/main" id="{20589B8B-CA69-46D9-8B1F-4B748DA31F89}"/>
              </a:ext>
            </a:extLst>
          </p:cNvPr>
          <p:cNvCxnSpPr>
            <a:stCxn id="76" idx="2"/>
            <a:endCxn id="77" idx="0"/>
          </p:cNvCxnSpPr>
          <p:nvPr/>
        </p:nvCxnSpPr>
        <p:spPr>
          <a:xfrm>
            <a:off x="751785" y="1563638"/>
            <a:ext cx="0" cy="2935487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hteck: abgerundete Ecken 20">
            <a:extLst>
              <a:ext uri="{FF2B5EF4-FFF2-40B4-BE49-F238E27FC236}">
                <a16:creationId xmlns:a16="http://schemas.microsoft.com/office/drawing/2014/main" id="{41C1CCA5-2F27-456D-9E8B-E56C43F49991}"/>
              </a:ext>
            </a:extLst>
          </p:cNvPr>
          <p:cNvSpPr/>
          <p:nvPr/>
        </p:nvSpPr>
        <p:spPr>
          <a:xfrm>
            <a:off x="3635894" y="2513832"/>
            <a:ext cx="1872208" cy="611350"/>
          </a:xfrm>
          <a:prstGeom prst="roundRect">
            <a:avLst/>
          </a:prstGeom>
          <a:solidFill>
            <a:srgbClr val="006BB4"/>
          </a:solidFill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t"/>
          <a:lstStyle/>
          <a:p>
            <a:pPr algn="ctr"/>
            <a:r>
              <a:rPr lang="de-DE" sz="1600" dirty="0">
                <a:solidFill>
                  <a:schemeClr val="bg1"/>
                </a:solidFill>
              </a:rPr>
              <a:t>Grundsätze der Bilanzierung</a:t>
            </a:r>
          </a:p>
        </p:txBody>
      </p:sp>
    </p:spTree>
    <p:extLst>
      <p:ext uri="{BB962C8B-B14F-4D97-AF65-F5344CB8AC3E}">
        <p14:creationId xmlns:p14="http://schemas.microsoft.com/office/powerpoint/2010/main" val="13906921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F1ED929-1558-4869-9A61-3E13F46DDCA3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20</a:t>
            </a:fld>
            <a:endParaRPr lang="de-DE" dirty="0"/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C338AB6B-54E0-4BD4-B5E9-5DA49F812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000" y="332844"/>
            <a:ext cx="6660268" cy="360000"/>
          </a:xfrm>
        </p:spPr>
        <p:txBody>
          <a:bodyPr/>
          <a:lstStyle/>
          <a:p>
            <a:r>
              <a:rPr lang="de-DE" dirty="0"/>
              <a:t>Nächste Schritte</a:t>
            </a:r>
          </a:p>
        </p:txBody>
      </p:sp>
      <p:sp>
        <p:nvSpPr>
          <p:cNvPr id="13" name="Rechteck: abgerundete Ecken 12">
            <a:extLst>
              <a:ext uri="{FF2B5EF4-FFF2-40B4-BE49-F238E27FC236}">
                <a16:creationId xmlns:a16="http://schemas.microsoft.com/office/drawing/2014/main" id="{02C39C3B-1E4F-431B-B39E-033637492B72}"/>
              </a:ext>
            </a:extLst>
          </p:cNvPr>
          <p:cNvSpPr/>
          <p:nvPr/>
        </p:nvSpPr>
        <p:spPr>
          <a:xfrm>
            <a:off x="179510" y="1461599"/>
            <a:ext cx="1584178" cy="532757"/>
          </a:xfrm>
          <a:prstGeom prst="round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ctr"/>
          <a:lstStyle/>
          <a:p>
            <a:pPr algn="ctr"/>
            <a:r>
              <a:rPr lang="de-DE" sz="1200" i="1" dirty="0">
                <a:solidFill>
                  <a:schemeClr val="tx1"/>
                </a:solidFill>
              </a:rPr>
              <a:t>Status quo: Konsultationsdokument und dazu erhaltene Stellungnahmen</a:t>
            </a: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4C62AF29-47E2-4BB8-BC56-47C0EB550E41}"/>
              </a:ext>
            </a:extLst>
          </p:cNvPr>
          <p:cNvCxnSpPr>
            <a:cxnSpLocks/>
          </p:cNvCxnSpPr>
          <p:nvPr/>
        </p:nvCxnSpPr>
        <p:spPr>
          <a:xfrm flipH="1">
            <a:off x="8101913" y="2209784"/>
            <a:ext cx="0" cy="20162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hteck: abgerundete Ecken 16">
            <a:extLst>
              <a:ext uri="{FF2B5EF4-FFF2-40B4-BE49-F238E27FC236}">
                <a16:creationId xmlns:a16="http://schemas.microsoft.com/office/drawing/2014/main" id="{5EDD12D4-8F41-47C9-9D93-07C5BDE888B8}"/>
              </a:ext>
            </a:extLst>
          </p:cNvPr>
          <p:cNvSpPr/>
          <p:nvPr/>
        </p:nvSpPr>
        <p:spPr>
          <a:xfrm>
            <a:off x="7292891" y="1459673"/>
            <a:ext cx="1584178" cy="532757"/>
          </a:xfrm>
          <a:prstGeom prst="round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ctr"/>
          <a:lstStyle/>
          <a:p>
            <a:pPr algn="ctr"/>
            <a:r>
              <a:rPr lang="de-DE" sz="1200" i="1" dirty="0">
                <a:solidFill>
                  <a:schemeClr val="tx1"/>
                </a:solidFill>
              </a:rPr>
              <a:t>Zielsetzung:</a:t>
            </a:r>
            <a:br>
              <a:rPr lang="de-DE" sz="1200" i="1" dirty="0">
                <a:solidFill>
                  <a:schemeClr val="tx1"/>
                </a:solidFill>
              </a:rPr>
            </a:br>
            <a:r>
              <a:rPr lang="de-DE" sz="1200" i="1" dirty="0">
                <a:solidFill>
                  <a:schemeClr val="tx1"/>
                </a:solidFill>
              </a:rPr>
              <a:t>Abgestimmtes Gesamtkonzept</a:t>
            </a:r>
            <a:br>
              <a:rPr lang="de-DE" sz="1200" i="1" dirty="0">
                <a:solidFill>
                  <a:schemeClr val="tx1"/>
                </a:solidFill>
              </a:rPr>
            </a:br>
            <a:r>
              <a:rPr lang="de-DE" sz="1200" b="1" i="1" dirty="0">
                <a:solidFill>
                  <a:schemeClr val="tx1"/>
                </a:solidFill>
              </a:rPr>
              <a:t>Q1/Q2 2019</a:t>
            </a:r>
          </a:p>
        </p:txBody>
      </p:sp>
      <p:sp>
        <p:nvSpPr>
          <p:cNvPr id="18" name="Pfeil: nach rechts 17">
            <a:extLst>
              <a:ext uri="{FF2B5EF4-FFF2-40B4-BE49-F238E27FC236}">
                <a16:creationId xmlns:a16="http://schemas.microsoft.com/office/drawing/2014/main" id="{54C18D28-82AA-4AF4-A192-F863BFB335E6}"/>
              </a:ext>
            </a:extLst>
          </p:cNvPr>
          <p:cNvSpPr/>
          <p:nvPr/>
        </p:nvSpPr>
        <p:spPr>
          <a:xfrm>
            <a:off x="971599" y="2785848"/>
            <a:ext cx="7128793" cy="864096"/>
          </a:xfrm>
          <a:prstGeom prst="rightArrow">
            <a:avLst>
              <a:gd name="adj1" fmla="val 100000"/>
              <a:gd name="adj2" fmla="val 50000"/>
            </a:avLst>
          </a:prstGeom>
          <a:solidFill>
            <a:schemeClr val="bg1">
              <a:lumMod val="8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t"/>
          <a:lstStyle/>
          <a:p>
            <a:pPr algn="ctr"/>
            <a:endParaRPr lang="de-DE" dirty="0">
              <a:solidFill>
                <a:srgbClr val="0066A9"/>
              </a:solidFill>
            </a:endParaRPr>
          </a:p>
        </p:txBody>
      </p:sp>
      <p:cxnSp>
        <p:nvCxnSpPr>
          <p:cNvPr id="10" name="Gerader Verbinder 9">
            <a:extLst>
              <a:ext uri="{FF2B5EF4-FFF2-40B4-BE49-F238E27FC236}">
                <a16:creationId xmlns:a16="http://schemas.microsoft.com/office/drawing/2014/main" id="{D5C553E8-D87F-4404-B192-86E23A4E88FC}"/>
              </a:ext>
            </a:extLst>
          </p:cNvPr>
          <p:cNvCxnSpPr>
            <a:cxnSpLocks/>
          </p:cNvCxnSpPr>
          <p:nvPr/>
        </p:nvCxnSpPr>
        <p:spPr>
          <a:xfrm flipH="1">
            <a:off x="971599" y="2211710"/>
            <a:ext cx="0" cy="20162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Ellipse 18">
            <a:extLst>
              <a:ext uri="{FF2B5EF4-FFF2-40B4-BE49-F238E27FC236}">
                <a16:creationId xmlns:a16="http://schemas.microsoft.com/office/drawing/2014/main" id="{A12927DE-3E2A-47C1-8F28-BF18D5A2EF6B}"/>
              </a:ext>
            </a:extLst>
          </p:cNvPr>
          <p:cNvSpPr/>
          <p:nvPr/>
        </p:nvSpPr>
        <p:spPr>
          <a:xfrm>
            <a:off x="1331640" y="3105855"/>
            <a:ext cx="216024" cy="2160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6B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t"/>
          <a:lstStyle/>
          <a:p>
            <a:pPr algn="ctr"/>
            <a:endParaRPr lang="de-DE" dirty="0">
              <a:solidFill>
                <a:srgbClr val="0066A9"/>
              </a:solidFill>
            </a:endParaRP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185D184C-5F75-4458-8F0E-6EBF1FC65C92}"/>
              </a:ext>
            </a:extLst>
          </p:cNvPr>
          <p:cNvSpPr txBox="1"/>
          <p:nvPr/>
        </p:nvSpPr>
        <p:spPr>
          <a:xfrm>
            <a:off x="971510" y="3723878"/>
            <a:ext cx="914400" cy="428196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algn="ctr"/>
            <a:r>
              <a:rPr lang="de-DE" sz="1200" dirty="0"/>
              <a:t>Kick-Off</a:t>
            </a:r>
            <a:br>
              <a:rPr lang="de-DE" sz="1200" dirty="0"/>
            </a:br>
            <a:r>
              <a:rPr lang="de-DE" sz="1200" dirty="0"/>
              <a:t>Information</a:t>
            </a:r>
            <a:br>
              <a:rPr lang="de-DE" sz="1200" dirty="0"/>
            </a:br>
            <a:r>
              <a:rPr lang="de-DE" sz="1200" dirty="0"/>
              <a:t>29.06.2018</a:t>
            </a:r>
          </a:p>
          <a:p>
            <a:pPr algn="ctr"/>
            <a:endParaRPr lang="de-DE" sz="1200" dirty="0" err="1"/>
          </a:p>
        </p:txBody>
      </p:sp>
      <p:sp>
        <p:nvSpPr>
          <p:cNvPr id="21" name="Ellipse 20">
            <a:extLst>
              <a:ext uri="{FF2B5EF4-FFF2-40B4-BE49-F238E27FC236}">
                <a16:creationId xmlns:a16="http://schemas.microsoft.com/office/drawing/2014/main" id="{61530590-FF4B-4B30-8D82-F1517B1BD428}"/>
              </a:ext>
            </a:extLst>
          </p:cNvPr>
          <p:cNvSpPr/>
          <p:nvPr/>
        </p:nvSpPr>
        <p:spPr>
          <a:xfrm>
            <a:off x="1850296" y="3105855"/>
            <a:ext cx="216024" cy="216000"/>
          </a:xfrm>
          <a:prstGeom prst="ellipse">
            <a:avLst/>
          </a:prstGeom>
          <a:solidFill>
            <a:srgbClr val="0066A9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t"/>
          <a:lstStyle/>
          <a:p>
            <a:pPr algn="ctr"/>
            <a:endParaRPr lang="de-DE" dirty="0">
              <a:solidFill>
                <a:srgbClr val="0066A9"/>
              </a:solidFill>
            </a:endParaRPr>
          </a:p>
        </p:txBody>
      </p:sp>
      <p:sp>
        <p:nvSpPr>
          <p:cNvPr id="22" name="Pfeil: nach rechts 21">
            <a:extLst>
              <a:ext uri="{FF2B5EF4-FFF2-40B4-BE49-F238E27FC236}">
                <a16:creationId xmlns:a16="http://schemas.microsoft.com/office/drawing/2014/main" id="{A729EE8C-BF0B-4F1E-9E0C-32CFF210A76D}"/>
              </a:ext>
            </a:extLst>
          </p:cNvPr>
          <p:cNvSpPr/>
          <p:nvPr/>
        </p:nvSpPr>
        <p:spPr>
          <a:xfrm>
            <a:off x="1778288" y="3029947"/>
            <a:ext cx="1440160" cy="375898"/>
          </a:xfrm>
          <a:prstGeom prst="rightArrow">
            <a:avLst>
              <a:gd name="adj1" fmla="val 100000"/>
              <a:gd name="adj2" fmla="val 50000"/>
            </a:avLst>
          </a:prstGeom>
          <a:noFill/>
          <a:ln w="12700">
            <a:solidFill>
              <a:srgbClr val="006B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t"/>
          <a:lstStyle/>
          <a:p>
            <a:pPr algn="ctr"/>
            <a:endParaRPr lang="de-DE" dirty="0">
              <a:solidFill>
                <a:srgbClr val="0066A9"/>
              </a:solidFill>
            </a:endParaRPr>
          </a:p>
        </p:txBody>
      </p: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861CF78E-EC1B-44D4-A1E2-5B8049348C47}"/>
              </a:ext>
            </a:extLst>
          </p:cNvPr>
          <p:cNvCxnSpPr>
            <a:stCxn id="19" idx="4"/>
            <a:endCxn id="20" idx="0"/>
          </p:cNvCxnSpPr>
          <p:nvPr/>
        </p:nvCxnSpPr>
        <p:spPr>
          <a:xfrm flipH="1">
            <a:off x="1428710" y="3321855"/>
            <a:ext cx="10942" cy="402023"/>
          </a:xfrm>
          <a:prstGeom prst="line">
            <a:avLst/>
          </a:prstGeom>
          <a:ln w="63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feld 24">
            <a:extLst>
              <a:ext uri="{FF2B5EF4-FFF2-40B4-BE49-F238E27FC236}">
                <a16:creationId xmlns:a16="http://schemas.microsoft.com/office/drawing/2014/main" id="{91CAAC4E-E852-44DE-9F70-F8D707C8FC39}"/>
              </a:ext>
            </a:extLst>
          </p:cNvPr>
          <p:cNvSpPr txBox="1"/>
          <p:nvPr/>
        </p:nvSpPr>
        <p:spPr>
          <a:xfrm>
            <a:off x="1769160" y="3421603"/>
            <a:ext cx="914400" cy="228341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r>
              <a:rPr lang="de-DE" sz="900" b="1" dirty="0">
                <a:solidFill>
                  <a:srgbClr val="006BB4"/>
                </a:solidFill>
              </a:rPr>
              <a:t>Grundsätze der Bilanzierung</a:t>
            </a:r>
          </a:p>
        </p:txBody>
      </p:sp>
      <p:cxnSp>
        <p:nvCxnSpPr>
          <p:cNvPr id="26" name="Gerader Verbinder 25">
            <a:extLst>
              <a:ext uri="{FF2B5EF4-FFF2-40B4-BE49-F238E27FC236}">
                <a16:creationId xmlns:a16="http://schemas.microsoft.com/office/drawing/2014/main" id="{3645C240-0AC9-4B1F-802B-F0DD400422A2}"/>
              </a:ext>
            </a:extLst>
          </p:cNvPr>
          <p:cNvCxnSpPr>
            <a:cxnSpLocks/>
            <a:stCxn id="30" idx="2"/>
            <a:endCxn id="21" idx="0"/>
          </p:cNvCxnSpPr>
          <p:nvPr/>
        </p:nvCxnSpPr>
        <p:spPr>
          <a:xfrm flipH="1">
            <a:off x="1958308" y="2677631"/>
            <a:ext cx="6660" cy="428224"/>
          </a:xfrm>
          <a:prstGeom prst="line">
            <a:avLst/>
          </a:prstGeom>
          <a:ln w="63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feld 29">
            <a:extLst>
              <a:ext uri="{FF2B5EF4-FFF2-40B4-BE49-F238E27FC236}">
                <a16:creationId xmlns:a16="http://schemas.microsoft.com/office/drawing/2014/main" id="{BB4F06F9-BD47-478B-B253-F4732F55D540}"/>
              </a:ext>
            </a:extLst>
          </p:cNvPr>
          <p:cNvSpPr txBox="1"/>
          <p:nvPr/>
        </p:nvSpPr>
        <p:spPr>
          <a:xfrm>
            <a:off x="1507768" y="2237883"/>
            <a:ext cx="914400" cy="439748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algn="ctr"/>
            <a:r>
              <a:rPr lang="de-DE" sz="1200" dirty="0"/>
              <a:t>1. Workshop</a:t>
            </a:r>
            <a:br>
              <a:rPr lang="de-DE" sz="1200" dirty="0"/>
            </a:br>
            <a:r>
              <a:rPr lang="de-DE" sz="1200" dirty="0"/>
              <a:t>13.09.2018</a:t>
            </a:r>
          </a:p>
        </p:txBody>
      </p:sp>
      <p:sp>
        <p:nvSpPr>
          <p:cNvPr id="34" name="Ellipse 33">
            <a:extLst>
              <a:ext uri="{FF2B5EF4-FFF2-40B4-BE49-F238E27FC236}">
                <a16:creationId xmlns:a16="http://schemas.microsoft.com/office/drawing/2014/main" id="{006B511C-FE99-46C5-B7DA-C8AD9612E168}"/>
              </a:ext>
            </a:extLst>
          </p:cNvPr>
          <p:cNvSpPr/>
          <p:nvPr/>
        </p:nvSpPr>
        <p:spPr>
          <a:xfrm>
            <a:off x="3347864" y="3105855"/>
            <a:ext cx="216024" cy="2160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6B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t"/>
          <a:lstStyle/>
          <a:p>
            <a:pPr algn="ctr"/>
            <a:endParaRPr lang="de-DE" dirty="0">
              <a:solidFill>
                <a:srgbClr val="0066A9"/>
              </a:solidFill>
            </a:endParaRPr>
          </a:p>
        </p:txBody>
      </p:sp>
      <p:sp>
        <p:nvSpPr>
          <p:cNvPr id="35" name="Pfeil: nach rechts 34">
            <a:extLst>
              <a:ext uri="{FF2B5EF4-FFF2-40B4-BE49-F238E27FC236}">
                <a16:creationId xmlns:a16="http://schemas.microsoft.com/office/drawing/2014/main" id="{200195D0-C6F4-4BBC-BA76-656A60B6EC1A}"/>
              </a:ext>
            </a:extLst>
          </p:cNvPr>
          <p:cNvSpPr/>
          <p:nvPr/>
        </p:nvSpPr>
        <p:spPr>
          <a:xfrm>
            <a:off x="3275856" y="3024118"/>
            <a:ext cx="1440160" cy="375898"/>
          </a:xfrm>
          <a:prstGeom prst="rightArrow">
            <a:avLst>
              <a:gd name="adj1" fmla="val 100000"/>
              <a:gd name="adj2" fmla="val 50000"/>
            </a:avLst>
          </a:prstGeom>
          <a:noFill/>
          <a:ln w="12700">
            <a:solidFill>
              <a:srgbClr val="006B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t"/>
          <a:lstStyle/>
          <a:p>
            <a:pPr algn="ctr"/>
            <a:endParaRPr lang="de-DE" dirty="0">
              <a:solidFill>
                <a:srgbClr val="0066A9"/>
              </a:solidFill>
            </a:endParaRPr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739F15B5-1EE0-48AD-894F-85F35FD13099}"/>
              </a:ext>
            </a:extLst>
          </p:cNvPr>
          <p:cNvSpPr txBox="1"/>
          <p:nvPr/>
        </p:nvSpPr>
        <p:spPr>
          <a:xfrm>
            <a:off x="3307368" y="3415774"/>
            <a:ext cx="914400" cy="228341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r>
              <a:rPr lang="de-DE" sz="900" b="1" dirty="0">
                <a:solidFill>
                  <a:srgbClr val="006BB4"/>
                </a:solidFill>
              </a:rPr>
              <a:t>Parameter des </a:t>
            </a:r>
            <a:r>
              <a:rPr lang="de-DE" sz="900" b="1" dirty="0" err="1">
                <a:solidFill>
                  <a:srgbClr val="006BB4"/>
                </a:solidFill>
              </a:rPr>
              <a:t>Bil</a:t>
            </a:r>
            <a:r>
              <a:rPr lang="de-DE" sz="900" b="1" dirty="0">
                <a:solidFill>
                  <a:srgbClr val="006BB4"/>
                </a:solidFill>
              </a:rPr>
              <a:t>.-Modells</a:t>
            </a:r>
          </a:p>
        </p:txBody>
      </p:sp>
      <p:sp>
        <p:nvSpPr>
          <p:cNvPr id="37" name="Ellipse 36">
            <a:extLst>
              <a:ext uri="{FF2B5EF4-FFF2-40B4-BE49-F238E27FC236}">
                <a16:creationId xmlns:a16="http://schemas.microsoft.com/office/drawing/2014/main" id="{45B7086F-9F00-4CF1-A132-A55239B6A30A}"/>
              </a:ext>
            </a:extLst>
          </p:cNvPr>
          <p:cNvSpPr/>
          <p:nvPr/>
        </p:nvSpPr>
        <p:spPr>
          <a:xfrm>
            <a:off x="4860032" y="3105855"/>
            <a:ext cx="216024" cy="2160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6B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t"/>
          <a:lstStyle/>
          <a:p>
            <a:pPr algn="ctr"/>
            <a:endParaRPr lang="de-DE" dirty="0">
              <a:solidFill>
                <a:srgbClr val="0066A9"/>
              </a:solidFill>
            </a:endParaRPr>
          </a:p>
        </p:txBody>
      </p:sp>
      <p:sp>
        <p:nvSpPr>
          <p:cNvPr id="38" name="Pfeil: nach rechts 37">
            <a:extLst>
              <a:ext uri="{FF2B5EF4-FFF2-40B4-BE49-F238E27FC236}">
                <a16:creationId xmlns:a16="http://schemas.microsoft.com/office/drawing/2014/main" id="{59DA40C6-9E03-402A-A8AE-BB84A3CF698A}"/>
              </a:ext>
            </a:extLst>
          </p:cNvPr>
          <p:cNvSpPr/>
          <p:nvPr/>
        </p:nvSpPr>
        <p:spPr>
          <a:xfrm>
            <a:off x="4788024" y="3024118"/>
            <a:ext cx="1440160" cy="375898"/>
          </a:xfrm>
          <a:prstGeom prst="rightArrow">
            <a:avLst>
              <a:gd name="adj1" fmla="val 100000"/>
              <a:gd name="adj2" fmla="val 50000"/>
            </a:avLst>
          </a:prstGeom>
          <a:noFill/>
          <a:ln w="12700">
            <a:solidFill>
              <a:srgbClr val="006B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t"/>
          <a:lstStyle/>
          <a:p>
            <a:pPr algn="ctr"/>
            <a:endParaRPr lang="de-DE" dirty="0">
              <a:solidFill>
                <a:srgbClr val="0066A9"/>
              </a:solidFill>
            </a:endParaRPr>
          </a:p>
        </p:txBody>
      </p:sp>
      <p:sp>
        <p:nvSpPr>
          <p:cNvPr id="39" name="Textfeld 38">
            <a:extLst>
              <a:ext uri="{FF2B5EF4-FFF2-40B4-BE49-F238E27FC236}">
                <a16:creationId xmlns:a16="http://schemas.microsoft.com/office/drawing/2014/main" id="{ECF1EA12-40F8-4414-9051-4532BACF8086}"/>
              </a:ext>
            </a:extLst>
          </p:cNvPr>
          <p:cNvSpPr txBox="1"/>
          <p:nvPr/>
        </p:nvSpPr>
        <p:spPr>
          <a:xfrm>
            <a:off x="5029448" y="3415774"/>
            <a:ext cx="914400" cy="228341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r>
              <a:rPr lang="de-DE" sz="900" b="1" dirty="0">
                <a:solidFill>
                  <a:srgbClr val="006BB4"/>
                </a:solidFill>
              </a:rPr>
              <a:t>Netzbilanzierung</a:t>
            </a:r>
          </a:p>
        </p:txBody>
      </p:sp>
      <p:sp>
        <p:nvSpPr>
          <p:cNvPr id="40" name="Ellipse 39">
            <a:extLst>
              <a:ext uri="{FF2B5EF4-FFF2-40B4-BE49-F238E27FC236}">
                <a16:creationId xmlns:a16="http://schemas.microsoft.com/office/drawing/2014/main" id="{96B8215D-EEBF-46C8-BF7A-E206C1852305}"/>
              </a:ext>
            </a:extLst>
          </p:cNvPr>
          <p:cNvSpPr/>
          <p:nvPr/>
        </p:nvSpPr>
        <p:spPr>
          <a:xfrm>
            <a:off x="6377280" y="3105855"/>
            <a:ext cx="216024" cy="2160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6B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t"/>
          <a:lstStyle/>
          <a:p>
            <a:pPr algn="ctr"/>
            <a:endParaRPr lang="de-DE" dirty="0">
              <a:solidFill>
                <a:srgbClr val="0066A9"/>
              </a:solidFill>
            </a:endParaRPr>
          </a:p>
        </p:txBody>
      </p:sp>
      <p:sp>
        <p:nvSpPr>
          <p:cNvPr id="41" name="Pfeil: nach rechts 40">
            <a:extLst>
              <a:ext uri="{FF2B5EF4-FFF2-40B4-BE49-F238E27FC236}">
                <a16:creationId xmlns:a16="http://schemas.microsoft.com/office/drawing/2014/main" id="{4F907336-57AF-4A6D-A3A9-16D2B31E69A8}"/>
              </a:ext>
            </a:extLst>
          </p:cNvPr>
          <p:cNvSpPr/>
          <p:nvPr/>
        </p:nvSpPr>
        <p:spPr>
          <a:xfrm>
            <a:off x="6305272" y="3019038"/>
            <a:ext cx="1440160" cy="375898"/>
          </a:xfrm>
          <a:prstGeom prst="rightArrow">
            <a:avLst>
              <a:gd name="adj1" fmla="val 100000"/>
              <a:gd name="adj2" fmla="val 50000"/>
            </a:avLst>
          </a:prstGeom>
          <a:noFill/>
          <a:ln w="12700">
            <a:solidFill>
              <a:srgbClr val="006B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t"/>
          <a:lstStyle/>
          <a:p>
            <a:pPr algn="ctr"/>
            <a:endParaRPr lang="de-DE" dirty="0">
              <a:solidFill>
                <a:srgbClr val="0066A9"/>
              </a:solidFill>
            </a:endParaRPr>
          </a:p>
        </p:txBody>
      </p:sp>
      <p:sp>
        <p:nvSpPr>
          <p:cNvPr id="42" name="Textfeld 41">
            <a:extLst>
              <a:ext uri="{FF2B5EF4-FFF2-40B4-BE49-F238E27FC236}">
                <a16:creationId xmlns:a16="http://schemas.microsoft.com/office/drawing/2014/main" id="{CB36959D-B476-492C-B73D-8B5B855B93B8}"/>
              </a:ext>
            </a:extLst>
          </p:cNvPr>
          <p:cNvSpPr txBox="1"/>
          <p:nvPr/>
        </p:nvSpPr>
        <p:spPr>
          <a:xfrm>
            <a:off x="6383744" y="3410694"/>
            <a:ext cx="914400" cy="228341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r>
              <a:rPr lang="de-DE" sz="900" b="1" dirty="0">
                <a:solidFill>
                  <a:srgbClr val="006BB4"/>
                </a:solidFill>
              </a:rPr>
              <a:t>Kommerzielle Abwicklung</a:t>
            </a:r>
          </a:p>
        </p:txBody>
      </p:sp>
      <p:sp>
        <p:nvSpPr>
          <p:cNvPr id="44" name="Ellipse 43">
            <a:extLst>
              <a:ext uri="{FF2B5EF4-FFF2-40B4-BE49-F238E27FC236}">
                <a16:creationId xmlns:a16="http://schemas.microsoft.com/office/drawing/2014/main" id="{104427D0-D954-44DC-819F-B2082EA5B994}"/>
              </a:ext>
            </a:extLst>
          </p:cNvPr>
          <p:cNvSpPr/>
          <p:nvPr/>
        </p:nvSpPr>
        <p:spPr>
          <a:xfrm>
            <a:off x="2283284" y="3105855"/>
            <a:ext cx="216024" cy="216000"/>
          </a:xfrm>
          <a:prstGeom prst="ellipse">
            <a:avLst/>
          </a:prstGeom>
          <a:solidFill>
            <a:srgbClr val="0066A9"/>
          </a:solidFill>
          <a:ln w="12700">
            <a:noFill/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t"/>
          <a:lstStyle/>
          <a:p>
            <a:pPr algn="ctr"/>
            <a:endParaRPr lang="de-DE" dirty="0">
              <a:solidFill>
                <a:srgbClr val="0066A9"/>
              </a:solidFill>
            </a:endParaRPr>
          </a:p>
        </p:txBody>
      </p:sp>
      <p:sp>
        <p:nvSpPr>
          <p:cNvPr id="46" name="Ellipse 45">
            <a:extLst>
              <a:ext uri="{FF2B5EF4-FFF2-40B4-BE49-F238E27FC236}">
                <a16:creationId xmlns:a16="http://schemas.microsoft.com/office/drawing/2014/main" id="{07ABEEEF-4005-4FFA-87FE-E1586DBF1E11}"/>
              </a:ext>
            </a:extLst>
          </p:cNvPr>
          <p:cNvSpPr/>
          <p:nvPr/>
        </p:nvSpPr>
        <p:spPr>
          <a:xfrm>
            <a:off x="4042169" y="3105855"/>
            <a:ext cx="216024" cy="2160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6B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t"/>
          <a:lstStyle/>
          <a:p>
            <a:pPr algn="ctr"/>
            <a:endParaRPr lang="de-DE" dirty="0">
              <a:solidFill>
                <a:srgbClr val="0066A9"/>
              </a:solidFill>
            </a:endParaRPr>
          </a:p>
        </p:txBody>
      </p:sp>
      <p:sp>
        <p:nvSpPr>
          <p:cNvPr id="47" name="Ellipse 46">
            <a:extLst>
              <a:ext uri="{FF2B5EF4-FFF2-40B4-BE49-F238E27FC236}">
                <a16:creationId xmlns:a16="http://schemas.microsoft.com/office/drawing/2014/main" id="{B465076D-F3CC-480F-86AC-27B63F530993}"/>
              </a:ext>
            </a:extLst>
          </p:cNvPr>
          <p:cNvSpPr/>
          <p:nvPr/>
        </p:nvSpPr>
        <p:spPr>
          <a:xfrm>
            <a:off x="5580112" y="3105855"/>
            <a:ext cx="216024" cy="216000"/>
          </a:xfrm>
          <a:prstGeom prst="ellipse">
            <a:avLst/>
          </a:prstGeom>
          <a:noFill/>
          <a:ln w="12700">
            <a:solidFill>
              <a:srgbClr val="006BB4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t"/>
          <a:lstStyle/>
          <a:p>
            <a:pPr algn="ctr"/>
            <a:endParaRPr lang="de-DE" dirty="0">
              <a:solidFill>
                <a:srgbClr val="0066A9"/>
              </a:solidFill>
            </a:endParaRPr>
          </a:p>
        </p:txBody>
      </p:sp>
      <p:sp>
        <p:nvSpPr>
          <p:cNvPr id="48" name="Ellipse 47">
            <a:extLst>
              <a:ext uri="{FF2B5EF4-FFF2-40B4-BE49-F238E27FC236}">
                <a16:creationId xmlns:a16="http://schemas.microsoft.com/office/drawing/2014/main" id="{41E8FF2A-04B0-4AED-98D5-176F35B746A5}"/>
              </a:ext>
            </a:extLst>
          </p:cNvPr>
          <p:cNvSpPr/>
          <p:nvPr/>
        </p:nvSpPr>
        <p:spPr>
          <a:xfrm>
            <a:off x="7035683" y="3105855"/>
            <a:ext cx="216024" cy="216000"/>
          </a:xfrm>
          <a:prstGeom prst="ellipse">
            <a:avLst/>
          </a:prstGeom>
          <a:noFill/>
          <a:ln w="12700">
            <a:solidFill>
              <a:srgbClr val="006BB4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t"/>
          <a:lstStyle/>
          <a:p>
            <a:pPr algn="ctr"/>
            <a:endParaRPr lang="de-DE" dirty="0">
              <a:solidFill>
                <a:srgbClr val="0066A9"/>
              </a:solidFill>
            </a:endParaRPr>
          </a:p>
        </p:txBody>
      </p:sp>
      <p:cxnSp>
        <p:nvCxnSpPr>
          <p:cNvPr id="49" name="Gerader Verbinder 48">
            <a:extLst>
              <a:ext uri="{FF2B5EF4-FFF2-40B4-BE49-F238E27FC236}">
                <a16:creationId xmlns:a16="http://schemas.microsoft.com/office/drawing/2014/main" id="{CA3FE93E-4745-4567-891B-B98FA3063ED3}"/>
              </a:ext>
            </a:extLst>
          </p:cNvPr>
          <p:cNvCxnSpPr>
            <a:cxnSpLocks/>
          </p:cNvCxnSpPr>
          <p:nvPr/>
        </p:nvCxnSpPr>
        <p:spPr>
          <a:xfrm flipH="1">
            <a:off x="2431583" y="2178746"/>
            <a:ext cx="165246" cy="936808"/>
          </a:xfrm>
          <a:prstGeom prst="line">
            <a:avLst/>
          </a:prstGeom>
          <a:ln w="63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feld 51">
            <a:extLst>
              <a:ext uri="{FF2B5EF4-FFF2-40B4-BE49-F238E27FC236}">
                <a16:creationId xmlns:a16="http://schemas.microsoft.com/office/drawing/2014/main" id="{C11295D2-D251-4BF3-8D61-A25193BE1A08}"/>
              </a:ext>
            </a:extLst>
          </p:cNvPr>
          <p:cNvSpPr txBox="1"/>
          <p:nvPr/>
        </p:nvSpPr>
        <p:spPr>
          <a:xfrm>
            <a:off x="2232189" y="1759990"/>
            <a:ext cx="914400" cy="571843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algn="ctr"/>
            <a:r>
              <a:rPr lang="de-DE" sz="1200" dirty="0"/>
              <a:t> 2. Workshop</a:t>
            </a:r>
          </a:p>
          <a:p>
            <a:pPr algn="ctr"/>
            <a:r>
              <a:rPr lang="de-DE" sz="1200" dirty="0"/>
              <a:t>04.10.2018</a:t>
            </a:r>
            <a:endParaRPr lang="de-DE" sz="900" dirty="0"/>
          </a:p>
          <a:p>
            <a:pPr algn="ctr"/>
            <a:endParaRPr lang="de-DE" sz="1200" dirty="0" err="1"/>
          </a:p>
        </p:txBody>
      </p:sp>
      <p:sp>
        <p:nvSpPr>
          <p:cNvPr id="53" name="Textfeld 52">
            <a:extLst>
              <a:ext uri="{FF2B5EF4-FFF2-40B4-BE49-F238E27FC236}">
                <a16:creationId xmlns:a16="http://schemas.microsoft.com/office/drawing/2014/main" id="{F7833568-197A-4936-846F-4DFE66C75FA5}"/>
              </a:ext>
            </a:extLst>
          </p:cNvPr>
          <p:cNvSpPr txBox="1"/>
          <p:nvPr/>
        </p:nvSpPr>
        <p:spPr>
          <a:xfrm>
            <a:off x="3437476" y="3747898"/>
            <a:ext cx="914400" cy="433974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algn="ctr"/>
            <a:r>
              <a:rPr lang="de-DE" sz="1200" dirty="0"/>
              <a:t>ca. Okt./Nov. 2018</a:t>
            </a:r>
            <a:br>
              <a:rPr lang="de-DE" sz="1200" dirty="0"/>
            </a:br>
            <a:r>
              <a:rPr lang="de-DE" sz="1200" dirty="0"/>
              <a:t> Details TBD</a:t>
            </a:r>
            <a:endParaRPr lang="de-DE" sz="900" dirty="0"/>
          </a:p>
          <a:p>
            <a:pPr algn="ctr"/>
            <a:endParaRPr lang="de-DE" sz="1200" dirty="0" err="1"/>
          </a:p>
        </p:txBody>
      </p:sp>
      <p:sp>
        <p:nvSpPr>
          <p:cNvPr id="54" name="Textfeld 53">
            <a:extLst>
              <a:ext uri="{FF2B5EF4-FFF2-40B4-BE49-F238E27FC236}">
                <a16:creationId xmlns:a16="http://schemas.microsoft.com/office/drawing/2014/main" id="{D940355C-BE7A-497F-A814-260487E072BE}"/>
              </a:ext>
            </a:extLst>
          </p:cNvPr>
          <p:cNvSpPr txBox="1"/>
          <p:nvPr/>
        </p:nvSpPr>
        <p:spPr>
          <a:xfrm>
            <a:off x="5012524" y="3726480"/>
            <a:ext cx="914400" cy="433974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algn="ctr"/>
            <a:r>
              <a:rPr lang="de-DE" sz="1200" dirty="0"/>
              <a:t>ca. Dez. 2018</a:t>
            </a:r>
            <a:br>
              <a:rPr lang="de-DE" sz="1200" dirty="0"/>
            </a:br>
            <a:r>
              <a:rPr lang="de-DE" sz="1200" dirty="0"/>
              <a:t> Details TBD</a:t>
            </a:r>
            <a:endParaRPr lang="de-DE" sz="900" dirty="0"/>
          </a:p>
          <a:p>
            <a:pPr algn="ctr"/>
            <a:endParaRPr lang="de-DE" sz="1200" dirty="0" err="1"/>
          </a:p>
        </p:txBody>
      </p:sp>
      <p:sp>
        <p:nvSpPr>
          <p:cNvPr id="55" name="Textfeld 54">
            <a:extLst>
              <a:ext uri="{FF2B5EF4-FFF2-40B4-BE49-F238E27FC236}">
                <a16:creationId xmlns:a16="http://schemas.microsoft.com/office/drawing/2014/main" id="{97E05D7B-E1B4-428E-9D1A-BDA02F422548}"/>
              </a:ext>
            </a:extLst>
          </p:cNvPr>
          <p:cNvSpPr txBox="1"/>
          <p:nvPr/>
        </p:nvSpPr>
        <p:spPr>
          <a:xfrm>
            <a:off x="6486232" y="3721334"/>
            <a:ext cx="914400" cy="433974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algn="ctr"/>
            <a:r>
              <a:rPr lang="de-DE" sz="1200" dirty="0"/>
              <a:t>ca. Feb. 2019</a:t>
            </a:r>
            <a:br>
              <a:rPr lang="de-DE" sz="1200" dirty="0"/>
            </a:br>
            <a:r>
              <a:rPr lang="de-DE" sz="1200" dirty="0"/>
              <a:t> Details TBD</a:t>
            </a:r>
            <a:endParaRPr lang="de-DE" sz="900" dirty="0"/>
          </a:p>
          <a:p>
            <a:pPr algn="ctr"/>
            <a:endParaRPr lang="de-DE" sz="1200" dirty="0" err="1"/>
          </a:p>
        </p:txBody>
      </p:sp>
      <p:grpSp>
        <p:nvGrpSpPr>
          <p:cNvPr id="60" name="Gruppieren 59">
            <a:extLst>
              <a:ext uri="{FF2B5EF4-FFF2-40B4-BE49-F238E27FC236}">
                <a16:creationId xmlns:a16="http://schemas.microsoft.com/office/drawing/2014/main" id="{2FED8625-F305-49F7-B920-06B2E38479C3}"/>
              </a:ext>
            </a:extLst>
          </p:cNvPr>
          <p:cNvGrpSpPr/>
          <p:nvPr/>
        </p:nvGrpSpPr>
        <p:grpSpPr>
          <a:xfrm>
            <a:off x="107504" y="4896713"/>
            <a:ext cx="3052826" cy="915397"/>
            <a:chOff x="539552" y="4769165"/>
            <a:chExt cx="3052826" cy="915397"/>
          </a:xfrm>
        </p:grpSpPr>
        <p:sp>
          <p:nvSpPr>
            <p:cNvPr id="56" name="Ellipse 55">
              <a:extLst>
                <a:ext uri="{FF2B5EF4-FFF2-40B4-BE49-F238E27FC236}">
                  <a16:creationId xmlns:a16="http://schemas.microsoft.com/office/drawing/2014/main" id="{E0C9CA3B-F545-448B-9D26-EE8F96F69392}"/>
                </a:ext>
              </a:extLst>
            </p:cNvPr>
            <p:cNvSpPr/>
            <p:nvPr/>
          </p:nvSpPr>
          <p:spPr>
            <a:xfrm>
              <a:off x="539552" y="4769165"/>
              <a:ext cx="108000" cy="10800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006BB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rtlCol="0" anchor="t"/>
            <a:lstStyle/>
            <a:p>
              <a:pPr algn="ctr"/>
              <a:endParaRPr lang="de-DE" dirty="0">
                <a:solidFill>
                  <a:srgbClr val="0066A9"/>
                </a:solidFill>
              </a:endParaRPr>
            </a:p>
          </p:txBody>
        </p:sp>
        <p:sp>
          <p:nvSpPr>
            <p:cNvPr id="57" name="Textfeld 56">
              <a:extLst>
                <a:ext uri="{FF2B5EF4-FFF2-40B4-BE49-F238E27FC236}">
                  <a16:creationId xmlns:a16="http://schemas.microsoft.com/office/drawing/2014/main" id="{892D4DF6-4C5E-4D96-A984-E997497551FA}"/>
                </a:ext>
              </a:extLst>
            </p:cNvPr>
            <p:cNvSpPr txBox="1"/>
            <p:nvPr/>
          </p:nvSpPr>
          <p:spPr>
            <a:xfrm>
              <a:off x="678488" y="4770162"/>
              <a:ext cx="914400" cy="914400"/>
            </a:xfrm>
            <a:prstGeom prst="rect">
              <a:avLst/>
            </a:prstGeom>
          </p:spPr>
          <p:txBody>
            <a:bodyPr vert="horz" wrap="none" lIns="0" tIns="0" rIns="0" bIns="0" rtlCol="0">
              <a:noAutofit/>
            </a:bodyPr>
            <a:lstStyle/>
            <a:p>
              <a:r>
                <a:rPr lang="de-DE" sz="900" i="1" dirty="0"/>
                <a:t>Termin durchgeführt bzw. konkret geplant</a:t>
              </a:r>
            </a:p>
          </p:txBody>
        </p:sp>
        <p:sp>
          <p:nvSpPr>
            <p:cNvPr id="58" name="Ellipse 57">
              <a:extLst>
                <a:ext uri="{FF2B5EF4-FFF2-40B4-BE49-F238E27FC236}">
                  <a16:creationId xmlns:a16="http://schemas.microsoft.com/office/drawing/2014/main" id="{D25D1BBF-B6D0-4E79-B7AF-DFB2EA9D17B2}"/>
                </a:ext>
              </a:extLst>
            </p:cNvPr>
            <p:cNvSpPr/>
            <p:nvPr/>
          </p:nvSpPr>
          <p:spPr>
            <a:xfrm>
              <a:off x="2519328" y="4769165"/>
              <a:ext cx="108000" cy="108000"/>
            </a:xfrm>
            <a:prstGeom prst="ellipse">
              <a:avLst/>
            </a:prstGeom>
            <a:noFill/>
            <a:ln w="12700">
              <a:solidFill>
                <a:srgbClr val="006BB4"/>
              </a:solidFill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rtlCol="0" anchor="t"/>
            <a:lstStyle/>
            <a:p>
              <a:pPr algn="ctr"/>
              <a:endParaRPr lang="de-DE" dirty="0">
                <a:solidFill>
                  <a:srgbClr val="0066A9"/>
                </a:solidFill>
              </a:endParaRPr>
            </a:p>
          </p:txBody>
        </p:sp>
        <p:sp>
          <p:nvSpPr>
            <p:cNvPr id="59" name="Textfeld 58">
              <a:extLst>
                <a:ext uri="{FF2B5EF4-FFF2-40B4-BE49-F238E27FC236}">
                  <a16:creationId xmlns:a16="http://schemas.microsoft.com/office/drawing/2014/main" id="{1FD5A226-BB9D-4B20-BBD8-F5E3E1563940}"/>
                </a:ext>
              </a:extLst>
            </p:cNvPr>
            <p:cNvSpPr txBox="1"/>
            <p:nvPr/>
          </p:nvSpPr>
          <p:spPr>
            <a:xfrm>
              <a:off x="2677978" y="4769165"/>
              <a:ext cx="914400" cy="914400"/>
            </a:xfrm>
            <a:prstGeom prst="rect">
              <a:avLst/>
            </a:prstGeom>
          </p:spPr>
          <p:txBody>
            <a:bodyPr vert="horz" wrap="none" lIns="0" tIns="0" rIns="0" bIns="0" rtlCol="0">
              <a:noAutofit/>
            </a:bodyPr>
            <a:lstStyle/>
            <a:p>
              <a:r>
                <a:rPr lang="de-DE" sz="900" i="1" dirty="0"/>
                <a:t>Termin(e) nach Bedarf zu planen</a:t>
              </a:r>
            </a:p>
          </p:txBody>
        </p:sp>
      </p:grpSp>
      <p:sp>
        <p:nvSpPr>
          <p:cNvPr id="45" name="Textfeld 44">
            <a:extLst>
              <a:ext uri="{FF2B5EF4-FFF2-40B4-BE49-F238E27FC236}">
                <a16:creationId xmlns:a16="http://schemas.microsoft.com/office/drawing/2014/main" id="{33BD7805-B5D2-40D7-BDE0-3C330BC511E6}"/>
              </a:ext>
            </a:extLst>
          </p:cNvPr>
          <p:cNvSpPr txBox="1"/>
          <p:nvPr/>
        </p:nvSpPr>
        <p:spPr>
          <a:xfrm>
            <a:off x="2761248" y="2227908"/>
            <a:ext cx="914400" cy="571843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algn="ctr"/>
            <a:r>
              <a:rPr lang="de-DE" sz="1200" dirty="0"/>
              <a:t>3. Workshop</a:t>
            </a:r>
          </a:p>
          <a:p>
            <a:pPr algn="ctr"/>
            <a:r>
              <a:rPr lang="de-DE" sz="1200" dirty="0"/>
              <a:t>05.11.2018</a:t>
            </a:r>
            <a:endParaRPr lang="de-DE" sz="900" dirty="0"/>
          </a:p>
          <a:p>
            <a:pPr algn="ctr"/>
            <a:endParaRPr lang="de-DE" sz="1200" dirty="0" err="1"/>
          </a:p>
        </p:txBody>
      </p:sp>
      <p:cxnSp>
        <p:nvCxnSpPr>
          <p:cNvPr id="50" name="Gerader Verbinder 49">
            <a:extLst>
              <a:ext uri="{FF2B5EF4-FFF2-40B4-BE49-F238E27FC236}">
                <a16:creationId xmlns:a16="http://schemas.microsoft.com/office/drawing/2014/main" id="{EF93E245-D411-4650-A949-245A68B1E70C}"/>
              </a:ext>
            </a:extLst>
          </p:cNvPr>
          <p:cNvCxnSpPr>
            <a:cxnSpLocks/>
            <a:endCxn id="34" idx="0"/>
          </p:cNvCxnSpPr>
          <p:nvPr/>
        </p:nvCxnSpPr>
        <p:spPr>
          <a:xfrm>
            <a:off x="3237622" y="2612887"/>
            <a:ext cx="218254" cy="492968"/>
          </a:xfrm>
          <a:prstGeom prst="line">
            <a:avLst/>
          </a:prstGeom>
          <a:ln w="63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hteck 60">
            <a:extLst>
              <a:ext uri="{FF2B5EF4-FFF2-40B4-BE49-F238E27FC236}">
                <a16:creationId xmlns:a16="http://schemas.microsoft.com/office/drawing/2014/main" id="{1643E0CA-702E-4CBA-A885-1DE76DB00D9D}"/>
              </a:ext>
            </a:extLst>
          </p:cNvPr>
          <p:cNvSpPr/>
          <p:nvPr/>
        </p:nvSpPr>
        <p:spPr>
          <a:xfrm>
            <a:off x="4876973" y="1193324"/>
            <a:ext cx="1288328" cy="728797"/>
          </a:xfrm>
          <a:prstGeom prst="rect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rtlCol="0" anchor="t"/>
          <a:lstStyle/>
          <a:p>
            <a:pPr algn="ctr"/>
            <a:endParaRPr lang="de-DE" dirty="0">
              <a:solidFill>
                <a:srgbClr val="0066A9"/>
              </a:solidFill>
            </a:endParaRPr>
          </a:p>
        </p:txBody>
      </p:sp>
      <p:sp>
        <p:nvSpPr>
          <p:cNvPr id="63" name="Textfeld 62">
            <a:extLst>
              <a:ext uri="{FF2B5EF4-FFF2-40B4-BE49-F238E27FC236}">
                <a16:creationId xmlns:a16="http://schemas.microsoft.com/office/drawing/2014/main" id="{2C384EB0-A7A0-4646-879E-E54CAEF7753E}"/>
              </a:ext>
            </a:extLst>
          </p:cNvPr>
          <p:cNvSpPr txBox="1"/>
          <p:nvPr/>
        </p:nvSpPr>
        <p:spPr>
          <a:xfrm>
            <a:off x="4672044" y="1277601"/>
            <a:ext cx="1584175" cy="571843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algn="ctr"/>
            <a:r>
              <a:rPr lang="de-DE" sz="1200" b="1" dirty="0"/>
              <a:t>Aviso:</a:t>
            </a:r>
          </a:p>
          <a:p>
            <a:pPr algn="ctr"/>
            <a:r>
              <a:rPr lang="de-DE" sz="1200" dirty="0"/>
              <a:t>5. Workshop</a:t>
            </a:r>
          </a:p>
          <a:p>
            <a:pPr algn="ctr"/>
            <a:r>
              <a:rPr lang="de-DE" sz="1200" b="1" dirty="0"/>
              <a:t>22.01.2019</a:t>
            </a:r>
            <a:endParaRPr lang="de-DE" sz="1000" b="1" dirty="0">
              <a:solidFill>
                <a:schemeClr val="bg2"/>
              </a:solidFill>
            </a:endParaRPr>
          </a:p>
          <a:p>
            <a:pPr algn="ctr"/>
            <a:endParaRPr lang="de-DE" sz="1200" dirty="0" err="1"/>
          </a:p>
        </p:txBody>
      </p:sp>
      <p:cxnSp>
        <p:nvCxnSpPr>
          <p:cNvPr id="64" name="Gerader Verbinder 63">
            <a:extLst>
              <a:ext uri="{FF2B5EF4-FFF2-40B4-BE49-F238E27FC236}">
                <a16:creationId xmlns:a16="http://schemas.microsoft.com/office/drawing/2014/main" id="{508A989B-AA67-4683-8586-E736558D05A1}"/>
              </a:ext>
            </a:extLst>
          </p:cNvPr>
          <p:cNvCxnSpPr>
            <a:cxnSpLocks/>
            <a:endCxn id="37" idx="0"/>
          </p:cNvCxnSpPr>
          <p:nvPr/>
        </p:nvCxnSpPr>
        <p:spPr>
          <a:xfrm flipH="1">
            <a:off x="4968044" y="1956672"/>
            <a:ext cx="611313" cy="1149183"/>
          </a:xfrm>
          <a:prstGeom prst="line">
            <a:avLst/>
          </a:prstGeom>
          <a:ln w="63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feld 64">
            <a:extLst>
              <a:ext uri="{FF2B5EF4-FFF2-40B4-BE49-F238E27FC236}">
                <a16:creationId xmlns:a16="http://schemas.microsoft.com/office/drawing/2014/main" id="{87253A2A-C84D-4A5E-825B-4259F27866B1}"/>
              </a:ext>
            </a:extLst>
          </p:cNvPr>
          <p:cNvSpPr txBox="1"/>
          <p:nvPr/>
        </p:nvSpPr>
        <p:spPr>
          <a:xfrm>
            <a:off x="3801616" y="1995686"/>
            <a:ext cx="914400" cy="571843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algn="ctr"/>
            <a:r>
              <a:rPr lang="de-DE" sz="1200" dirty="0"/>
              <a:t>4. Workshop</a:t>
            </a:r>
          </a:p>
          <a:p>
            <a:pPr algn="ctr"/>
            <a:r>
              <a:rPr lang="de-DE" sz="1200" dirty="0"/>
              <a:t>04.12.2018</a:t>
            </a:r>
            <a:endParaRPr lang="de-DE" sz="900" dirty="0"/>
          </a:p>
          <a:p>
            <a:pPr algn="ctr"/>
            <a:endParaRPr lang="de-DE" sz="1200" dirty="0" err="1"/>
          </a:p>
        </p:txBody>
      </p:sp>
      <p:cxnSp>
        <p:nvCxnSpPr>
          <p:cNvPr id="66" name="Gerader Verbinder 65">
            <a:extLst>
              <a:ext uri="{FF2B5EF4-FFF2-40B4-BE49-F238E27FC236}">
                <a16:creationId xmlns:a16="http://schemas.microsoft.com/office/drawing/2014/main" id="{E6C97005-B01A-4272-B7AD-8C564797BEF0}"/>
              </a:ext>
            </a:extLst>
          </p:cNvPr>
          <p:cNvCxnSpPr>
            <a:cxnSpLocks/>
            <a:endCxn id="46" idx="0"/>
          </p:cNvCxnSpPr>
          <p:nvPr/>
        </p:nvCxnSpPr>
        <p:spPr>
          <a:xfrm flipH="1">
            <a:off x="4150181" y="2427734"/>
            <a:ext cx="201696" cy="678121"/>
          </a:xfrm>
          <a:prstGeom prst="line">
            <a:avLst/>
          </a:prstGeom>
          <a:ln w="63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84617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477218F8-9933-461D-A6D5-D4E6E4D1AD78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E1018C0-23A0-4CE6-A78B-E1FF8F966DE8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r>
              <a:rPr lang="de-DE"/>
              <a:t>DD. MMMMMMM 2018</a:t>
            </a:r>
            <a:endParaRPr lang="en-US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83E2394-C17A-4661-BBAA-EFC46D7EC17A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/>
              <a:t>(Name Veranstaltung / Vortragstitel)</a:t>
            </a:r>
            <a:endParaRPr lang="en-US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55DB3DE-DBD4-4213-AB89-849D691612F2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21</a:t>
            </a:fld>
            <a:endParaRPr lang="de-DE" dirty="0"/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F27B0836-FD57-4F08-8DCC-EB3B935E3D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32AAD5E1-B617-4346-B310-D45A24738D76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>
            <a:normAutofit fontScale="92500" lnSpcReduction="10000"/>
          </a:bodyPr>
          <a:lstStyle/>
          <a:p>
            <a:endParaRPr lang="de-DE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DF067F9D-7E15-4CE5-BE59-549B6E983128}"/>
              </a:ext>
            </a:extLst>
          </p:cNvPr>
          <p:cNvSpPr/>
          <p:nvPr/>
        </p:nvSpPr>
        <p:spPr>
          <a:xfrm>
            <a:off x="-36512" y="-27109"/>
            <a:ext cx="9144000" cy="5143500"/>
          </a:xfrm>
          <a:prstGeom prst="rect">
            <a:avLst/>
          </a:prstGeom>
          <a:solidFill>
            <a:srgbClr val="006BB4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t"/>
          <a:lstStyle/>
          <a:p>
            <a:pPr algn="ctr"/>
            <a:endParaRPr lang="de-DE" dirty="0">
              <a:solidFill>
                <a:srgbClr val="0066A9"/>
              </a:solidFill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E46D9500-1640-424A-869A-E81F57DBD27F}"/>
              </a:ext>
            </a:extLst>
          </p:cNvPr>
          <p:cNvSpPr txBox="1"/>
          <p:nvPr/>
        </p:nvSpPr>
        <p:spPr>
          <a:xfrm>
            <a:off x="899593" y="842996"/>
            <a:ext cx="7344816" cy="3528954"/>
          </a:xfrm>
          <a:prstGeom prst="rect">
            <a:avLst/>
          </a:prstGeom>
          <a:ln w="12700">
            <a:solidFill>
              <a:schemeClr val="bg1"/>
            </a:solidFill>
            <a:prstDash val="sysDot"/>
          </a:ln>
        </p:spPr>
        <p:txBody>
          <a:bodyPr vert="horz" wrap="square" lIns="0" tIns="0" rIns="0" bIns="0" rtlCol="0">
            <a:noAutofit/>
          </a:bodyPr>
          <a:lstStyle/>
          <a:p>
            <a:pPr algn="ctr"/>
            <a:endParaRPr lang="de-DE" sz="1600" dirty="0">
              <a:solidFill>
                <a:schemeClr val="bg1"/>
              </a:solidFill>
            </a:endParaRPr>
          </a:p>
          <a:p>
            <a:pPr algn="ctr"/>
            <a:endParaRPr lang="de-DE" sz="1600" dirty="0">
              <a:solidFill>
                <a:schemeClr val="bg1"/>
              </a:solidFill>
            </a:endParaRPr>
          </a:p>
          <a:p>
            <a:pPr algn="ctr"/>
            <a:r>
              <a:rPr lang="de-DE" sz="1600" i="1" dirty="0">
                <a:solidFill>
                  <a:schemeClr val="bg1"/>
                </a:solidFill>
              </a:rPr>
              <a:t>Eigener Bereich auf der E-Control Webseite in Bezug </a:t>
            </a:r>
            <a:br>
              <a:rPr lang="de-DE" sz="1600" i="1" dirty="0">
                <a:solidFill>
                  <a:schemeClr val="bg1"/>
                </a:solidFill>
              </a:rPr>
            </a:br>
            <a:r>
              <a:rPr lang="de-DE" sz="1600" i="1" dirty="0">
                <a:solidFill>
                  <a:schemeClr val="bg1"/>
                </a:solidFill>
              </a:rPr>
              <a:t>auf die Weiterentwicklung des Bilanzierungsmodells und </a:t>
            </a:r>
            <a:br>
              <a:rPr lang="de-DE" sz="1600" i="1" dirty="0">
                <a:solidFill>
                  <a:schemeClr val="bg1"/>
                </a:solidFill>
              </a:rPr>
            </a:br>
            <a:r>
              <a:rPr lang="de-DE" sz="1600" i="1" dirty="0">
                <a:solidFill>
                  <a:schemeClr val="bg1"/>
                </a:solidFill>
              </a:rPr>
              <a:t>den dazugehörigen Stakeholderprozess:</a:t>
            </a:r>
          </a:p>
          <a:p>
            <a:pPr algn="ctr"/>
            <a:endParaRPr lang="de-DE" sz="1600" i="1" dirty="0">
              <a:solidFill>
                <a:schemeClr val="bg1"/>
              </a:solidFill>
            </a:endParaRPr>
          </a:p>
          <a:p>
            <a:pPr algn="ctr"/>
            <a:endParaRPr lang="de-DE" sz="1600" i="1" dirty="0">
              <a:solidFill>
                <a:schemeClr val="bg1"/>
              </a:solidFill>
            </a:endParaRPr>
          </a:p>
          <a:p>
            <a:pPr algn="ctr"/>
            <a:r>
              <a:rPr lang="de-DE" sz="1200" dirty="0">
                <a:solidFill>
                  <a:schemeClr val="bg1"/>
                </a:solidFill>
              </a:rPr>
              <a:t>Direkter Link:</a:t>
            </a:r>
          </a:p>
          <a:p>
            <a:pPr algn="ctr"/>
            <a:r>
              <a:rPr lang="de-DE" sz="1600" dirty="0">
                <a:solidFill>
                  <a:schemeClr val="bg1"/>
                </a:solidFill>
              </a:rPr>
              <a:t>https://www.e-control.at/marktteilnehmer/gas/weiterentwicklung-bilanzierungsmodell</a:t>
            </a:r>
          </a:p>
          <a:p>
            <a:pPr algn="ctr"/>
            <a:endParaRPr lang="de-DE" sz="1600" dirty="0">
              <a:solidFill>
                <a:schemeClr val="bg2"/>
              </a:solidFill>
            </a:endParaRPr>
          </a:p>
          <a:p>
            <a:pPr algn="ctr"/>
            <a:r>
              <a:rPr lang="de-DE" sz="1200" dirty="0">
                <a:solidFill>
                  <a:schemeClr val="bg1"/>
                </a:solidFill>
              </a:rPr>
              <a:t>Dezidiertes Mail-Postfach:</a:t>
            </a:r>
          </a:p>
          <a:p>
            <a:pPr algn="ctr"/>
            <a:r>
              <a:rPr lang="de-DE" sz="1600" dirty="0">
                <a:solidFill>
                  <a:schemeClr val="bg1"/>
                </a:solidFill>
              </a:rPr>
              <a:t>bilanzierungsmodell@e-control.at</a:t>
            </a:r>
          </a:p>
          <a:p>
            <a:pPr algn="ctr"/>
            <a:endParaRPr lang="de-DE" sz="1600" i="1" dirty="0">
              <a:solidFill>
                <a:schemeClr val="bg1"/>
              </a:solidFill>
            </a:endParaRPr>
          </a:p>
          <a:p>
            <a:pPr algn="ctr"/>
            <a:endParaRPr lang="de-DE" sz="1600" b="1" dirty="0">
              <a:solidFill>
                <a:schemeClr val="bg1"/>
              </a:solidFill>
            </a:endParaRPr>
          </a:p>
          <a:p>
            <a:pPr algn="ctr"/>
            <a:endParaRPr lang="de-DE" sz="1600" b="1" dirty="0">
              <a:solidFill>
                <a:schemeClr val="bg1"/>
              </a:solidFill>
            </a:endParaRPr>
          </a:p>
          <a:p>
            <a:pPr algn="ctr"/>
            <a:endParaRPr lang="de-DE" sz="1600" b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75535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14763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78838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3</a:t>
            </a:fld>
            <a:endParaRPr lang="de-DE" dirty="0"/>
          </a:p>
        </p:txBody>
      </p:sp>
      <p:sp>
        <p:nvSpPr>
          <p:cNvPr id="11" name="Inhaltsplatzhalter 10">
            <a:extLst>
              <a:ext uri="{FF2B5EF4-FFF2-40B4-BE49-F238E27FC236}">
                <a16:creationId xmlns:a16="http://schemas.microsoft.com/office/drawing/2014/main" id="{4C94F9E5-EF8E-4420-99AE-BD708881C059}"/>
              </a:ext>
            </a:extLst>
          </p:cNvPr>
          <p:cNvSpPr txBox="1">
            <a:spLocks/>
          </p:cNvSpPr>
          <p:nvPr/>
        </p:nvSpPr>
        <p:spPr>
          <a:xfrm>
            <a:off x="324049" y="1070646"/>
            <a:ext cx="8496303" cy="389030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spcBef>
                <a:spcPts val="1200"/>
              </a:spcBef>
              <a:buFont typeface="Arial" pitchFamily="34" charset="0"/>
              <a:buNone/>
              <a:defRPr sz="1800" kern="1200">
                <a:solidFill>
                  <a:schemeClr val="accent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1pPr>
            <a:lvl2pPr marL="266700" indent="-266700" algn="l" defTabSz="914400" rtl="0" eaLnBrk="1" latinLnBrk="0" hangingPunct="1">
              <a:spcBef>
                <a:spcPts val="500"/>
              </a:spcBef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2pPr>
            <a:lvl3pPr marL="541338" indent="-269875" algn="l" defTabSz="914400" rtl="0" eaLnBrk="1" latinLnBrk="0" hangingPunct="1">
              <a:spcBef>
                <a:spcPts val="400"/>
              </a:spcBef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3pPr>
            <a:lvl4pPr marL="809625" indent="-268288" algn="l" defTabSz="914400" rtl="0" eaLnBrk="1" latinLnBrk="0" hangingPunct="1">
              <a:spcBef>
                <a:spcPts val="400"/>
              </a:spcBef>
              <a:buSzPct val="100000"/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4pPr>
            <a:lvl5pPr marL="627063" indent="0" algn="l" defTabSz="914400" rtl="0" eaLnBrk="1" latinLnBrk="0" hangingPunct="1">
              <a:spcBef>
                <a:spcPts val="400"/>
              </a:spcBef>
              <a:buFont typeface="Arial" pitchFamily="34" charset="0"/>
              <a:buNone/>
              <a:defRPr sz="1600" kern="120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Bef>
                <a:spcPts val="600"/>
              </a:spcBef>
            </a:pPr>
            <a:r>
              <a:rPr lang="de-DE" dirty="0"/>
              <a:t>Endverbraucherfahrpläne und erforderliche Qualitätssicherung</a:t>
            </a:r>
          </a:p>
          <a:p>
            <a:pPr lvl="2">
              <a:spcBef>
                <a:spcPts val="600"/>
              </a:spcBef>
            </a:pPr>
            <a:r>
              <a:rPr lang="de-DE" dirty="0"/>
              <a:t>Ergebnisse einer ergänzenden Analyse der AGGM</a:t>
            </a:r>
          </a:p>
          <a:p>
            <a:pPr lvl="2">
              <a:spcBef>
                <a:spcPts val="600"/>
              </a:spcBef>
            </a:pPr>
            <a:r>
              <a:rPr lang="de-DE" dirty="0"/>
              <a:t>Diskussion</a:t>
            </a:r>
          </a:p>
          <a:p>
            <a:pPr lvl="2">
              <a:spcBef>
                <a:spcPts val="600"/>
              </a:spcBef>
            </a:pPr>
            <a:r>
              <a:rPr lang="de-DE" dirty="0"/>
              <a:t>Zusammenfassung vor dem Hintergrund der nach dem 3. Workshop formulierten E-Control Sichtweise </a:t>
            </a:r>
          </a:p>
          <a:p>
            <a:pPr lvl="1">
              <a:spcBef>
                <a:spcPts val="1200"/>
              </a:spcBef>
            </a:pPr>
            <a:r>
              <a:rPr lang="de-DE" dirty="0"/>
              <a:t>Parameter für Untertägige Anreize</a:t>
            </a:r>
          </a:p>
          <a:p>
            <a:pPr lvl="2">
              <a:spcBef>
                <a:spcPts val="1200"/>
              </a:spcBef>
            </a:pPr>
            <a:r>
              <a:rPr lang="de-DE" dirty="0"/>
              <a:t>Mengenmäßige Betrachtung (erweiterte Analyse der AGGM)</a:t>
            </a:r>
          </a:p>
          <a:p>
            <a:pPr lvl="2">
              <a:spcBef>
                <a:spcPts val="1200"/>
              </a:spcBef>
            </a:pPr>
            <a:r>
              <a:rPr lang="de-DE" dirty="0"/>
              <a:t>Kommerzielle Betrachtung (Ergebnisse der Analyse der AGGM)</a:t>
            </a:r>
          </a:p>
          <a:p>
            <a:pPr lvl="2">
              <a:spcBef>
                <a:spcPts val="1200"/>
              </a:spcBef>
            </a:pPr>
            <a:r>
              <a:rPr lang="de-DE" dirty="0"/>
              <a:t>Diskussion</a:t>
            </a:r>
          </a:p>
          <a:p>
            <a:pPr lvl="2">
              <a:spcBef>
                <a:spcPts val="1200"/>
              </a:spcBef>
            </a:pPr>
            <a:r>
              <a:rPr lang="de-DE" dirty="0"/>
              <a:t>Zusammenfassung vor dem Hintergrund des konsultierten Konzepts und der bisherigen Diskussion</a:t>
            </a:r>
          </a:p>
          <a:p>
            <a:pPr lvl="1">
              <a:spcBef>
                <a:spcPts val="1200"/>
              </a:spcBef>
            </a:pPr>
            <a:r>
              <a:rPr lang="de-DE" dirty="0"/>
              <a:t>Allfälliges (Q&amp;A, etc.)</a:t>
            </a:r>
          </a:p>
        </p:txBody>
      </p:sp>
    </p:spTree>
    <p:extLst>
      <p:ext uri="{BB962C8B-B14F-4D97-AF65-F5344CB8AC3E}">
        <p14:creationId xmlns:p14="http://schemas.microsoft.com/office/powerpoint/2010/main" val="3367502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6" name="Rechteck: obere Ecken abgerundet 5"/>
          <p:cNvSpPr/>
          <p:nvPr/>
        </p:nvSpPr>
        <p:spPr>
          <a:xfrm rot="16200000">
            <a:off x="5984534" y="-462853"/>
            <a:ext cx="374039" cy="5976937"/>
          </a:xfrm>
          <a:prstGeom prst="round2SameRect">
            <a:avLst>
              <a:gd name="adj1" fmla="val 17861"/>
              <a:gd name="adj2" fmla="val 0"/>
            </a:avLst>
          </a:prstGeom>
          <a:noFill/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" wrap="square" lIns="0" tIns="21600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de-DE" dirty="0">
                <a:solidFill>
                  <a:schemeClr val="accent1"/>
                </a:solidFill>
              </a:rPr>
              <a:t>3. Allfälliges / Ausblick</a:t>
            </a:r>
          </a:p>
        </p:txBody>
      </p:sp>
      <p:sp>
        <p:nvSpPr>
          <p:cNvPr id="7" name="Rechteck: obere Ecken abgerundet 6"/>
          <p:cNvSpPr/>
          <p:nvPr/>
        </p:nvSpPr>
        <p:spPr>
          <a:xfrm rot="16200000">
            <a:off x="5984534" y="-1022509"/>
            <a:ext cx="374039" cy="5976937"/>
          </a:xfrm>
          <a:prstGeom prst="round2SameRect">
            <a:avLst>
              <a:gd name="adj1" fmla="val 17861"/>
              <a:gd name="adj2" fmla="val 0"/>
            </a:avLst>
          </a:prstGeom>
          <a:noFill/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" wrap="square" lIns="0" tIns="21600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de-DE" dirty="0">
                <a:solidFill>
                  <a:schemeClr val="accent1"/>
                </a:solidFill>
              </a:rPr>
              <a:t>2. Untertägige Anreize</a:t>
            </a:r>
          </a:p>
        </p:txBody>
      </p:sp>
      <p:sp>
        <p:nvSpPr>
          <p:cNvPr id="8" name="Rechteck: obere Ecken abgerundet 7"/>
          <p:cNvSpPr/>
          <p:nvPr/>
        </p:nvSpPr>
        <p:spPr>
          <a:xfrm rot="16200000">
            <a:off x="5984534" y="-1582165"/>
            <a:ext cx="374039" cy="5976937"/>
          </a:xfrm>
          <a:prstGeom prst="round2SameRect">
            <a:avLst>
              <a:gd name="adj1" fmla="val 17861"/>
              <a:gd name="adj2" fmla="val 0"/>
            </a:avLst>
          </a:prstGeom>
          <a:solidFill>
            <a:srgbClr val="0066A9"/>
          </a:solidFill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" wrap="square" lIns="0" tIns="21600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de-DE" b="1" dirty="0">
                <a:solidFill>
                  <a:schemeClr val="bg1"/>
                </a:solidFill>
              </a:rPr>
              <a:t>1. Endverbraucherfahrpläne</a:t>
            </a:r>
          </a:p>
        </p:txBody>
      </p:sp>
    </p:spTree>
    <p:extLst>
      <p:ext uri="{BB962C8B-B14F-4D97-AF65-F5344CB8AC3E}">
        <p14:creationId xmlns:p14="http://schemas.microsoft.com/office/powerpoint/2010/main" val="2036241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nhaltsplatzhalter 8"/>
          <p:cNvSpPr>
            <a:spLocks noGrp="1"/>
          </p:cNvSpPr>
          <p:nvPr>
            <p:ph sz="quarter" idx="10"/>
          </p:nvPr>
        </p:nvSpPr>
        <p:spPr>
          <a:xfrm>
            <a:off x="323847" y="2209841"/>
            <a:ext cx="8496303" cy="2810181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endParaRPr lang="de-DE" dirty="0"/>
          </a:p>
          <a:p>
            <a:pPr lvl="2"/>
            <a:endParaRPr lang="de-DE" dirty="0"/>
          </a:p>
          <a:p>
            <a:pPr lvl="2"/>
            <a:endParaRPr lang="de-DE" dirty="0"/>
          </a:p>
          <a:p>
            <a:pPr lvl="2"/>
            <a:endParaRPr lang="de-DE" dirty="0"/>
          </a:p>
          <a:p>
            <a:pPr lvl="1"/>
            <a:endParaRPr lang="de-DE" dirty="0"/>
          </a:p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5</a:t>
            </a:fld>
            <a:endParaRPr lang="de-DE" dirty="0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>
          <a:xfrm>
            <a:off x="324000" y="339502"/>
            <a:ext cx="6660268" cy="360000"/>
          </a:xfrm>
        </p:spPr>
        <p:txBody>
          <a:bodyPr/>
          <a:lstStyle/>
          <a:p>
            <a:r>
              <a:rPr lang="de-DE" dirty="0"/>
              <a:t>Auszug aus E-Control Position nach dem 3. Workshop</a:t>
            </a:r>
          </a:p>
        </p:txBody>
      </p:sp>
      <p:sp>
        <p:nvSpPr>
          <p:cNvPr id="6" name="Inhaltsplatzhalter 10">
            <a:extLst>
              <a:ext uri="{FF2B5EF4-FFF2-40B4-BE49-F238E27FC236}">
                <a16:creationId xmlns:a16="http://schemas.microsoft.com/office/drawing/2014/main" id="{7C4F6C76-692E-4D47-BE29-5C8AE681C5CD}"/>
              </a:ext>
            </a:extLst>
          </p:cNvPr>
          <p:cNvSpPr txBox="1">
            <a:spLocks/>
          </p:cNvSpPr>
          <p:nvPr/>
        </p:nvSpPr>
        <p:spPr>
          <a:xfrm>
            <a:off x="324049" y="1070646"/>
            <a:ext cx="8640439" cy="389030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spcBef>
                <a:spcPts val="1200"/>
              </a:spcBef>
              <a:buFont typeface="Arial" pitchFamily="34" charset="0"/>
              <a:buNone/>
              <a:defRPr sz="1800" kern="1200">
                <a:solidFill>
                  <a:schemeClr val="accent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1pPr>
            <a:lvl2pPr marL="266700" indent="-266700" algn="l" defTabSz="914400" rtl="0" eaLnBrk="1" latinLnBrk="0" hangingPunct="1">
              <a:spcBef>
                <a:spcPts val="500"/>
              </a:spcBef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2pPr>
            <a:lvl3pPr marL="541338" indent="-269875" algn="l" defTabSz="914400" rtl="0" eaLnBrk="1" latinLnBrk="0" hangingPunct="1">
              <a:spcBef>
                <a:spcPts val="400"/>
              </a:spcBef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3pPr>
            <a:lvl4pPr marL="809625" indent="-268288" algn="l" defTabSz="914400" rtl="0" eaLnBrk="1" latinLnBrk="0" hangingPunct="1">
              <a:spcBef>
                <a:spcPts val="400"/>
              </a:spcBef>
              <a:buSzPct val="100000"/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4pPr>
            <a:lvl5pPr marL="627063" indent="0" algn="l" defTabSz="914400" rtl="0" eaLnBrk="1" latinLnBrk="0" hangingPunct="1">
              <a:spcBef>
                <a:spcPts val="400"/>
              </a:spcBef>
              <a:buFont typeface="Arial" pitchFamily="34" charset="0"/>
              <a:buNone/>
              <a:defRPr sz="1600" kern="120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Bef>
                <a:spcPts val="400"/>
              </a:spcBef>
            </a:pPr>
            <a:r>
              <a:rPr lang="de-DE" dirty="0"/>
              <a:t>Ungeachtet der intendierten Vereinfachung votierte die Mehrheit der Stakeholder für eine Beibehaltung der Endverbraucherfahrpläne (EVFP)</a:t>
            </a:r>
          </a:p>
          <a:p>
            <a:pPr lvl="1">
              <a:spcBef>
                <a:spcPts val="400"/>
              </a:spcBef>
            </a:pPr>
            <a:r>
              <a:rPr lang="de-DE" dirty="0"/>
              <a:t>E-Control ist aus aktueller Sicht bereit, diesem Wunsch zu entsprechen. Dies beruht auf folgenden Abwägungen:</a:t>
            </a:r>
          </a:p>
          <a:p>
            <a:pPr lvl="2">
              <a:spcBef>
                <a:spcPts val="600"/>
              </a:spcBef>
            </a:pPr>
            <a:r>
              <a:rPr lang="de-DE" dirty="0"/>
              <a:t>Anforderung: Beibehaltung der bestehenden Prognosequalität → Effektiver Anreizmechanismus für alle Endverbrauchsmengen</a:t>
            </a:r>
          </a:p>
          <a:p>
            <a:pPr lvl="2">
              <a:spcBef>
                <a:spcPts val="600"/>
              </a:spcBef>
            </a:pPr>
            <a:r>
              <a:rPr lang="de-DE" dirty="0"/>
              <a:t>Zuerkennung der Toleranz für Untertätige Anreize auf Basis der tatsächlichen Prognosequalität</a:t>
            </a:r>
          </a:p>
          <a:p>
            <a:pPr lvl="2">
              <a:spcBef>
                <a:spcPts val="600"/>
              </a:spcBef>
            </a:pPr>
            <a:r>
              <a:rPr lang="de-DE" dirty="0"/>
              <a:t>Zusätzlich: zukünftig umfangreichere untertägige Informationen, welche tendenziell positiven Effekt auf Prognosequalität haben sollte</a:t>
            </a:r>
          </a:p>
          <a:p>
            <a:pPr lvl="2">
              <a:spcBef>
                <a:spcPts val="600"/>
              </a:spcBef>
            </a:pPr>
            <a:r>
              <a:rPr lang="de-DE" dirty="0"/>
              <a:t>Prozesse zur Ermittlung und Übermittlung von EVFP sind auf Seiten bestehender Marktteilnehmer implementiert</a:t>
            </a:r>
          </a:p>
          <a:p>
            <a:pPr lvl="1">
              <a:spcBef>
                <a:spcPts val="600"/>
              </a:spcBef>
            </a:pPr>
            <a:r>
              <a:rPr lang="de-DE" dirty="0"/>
              <a:t>Nichtsdestotrotz behält es sich E-Control vor, die getroffene Arbeitsannahme pro Endverbraucherfahrpläne auf Basis einer allfälligen, geänderten Meinungslage im Zuge des Stakeholderprozesses bzw. einer nachgelagerten Konsultation neu zu bewerten.</a:t>
            </a:r>
          </a:p>
          <a:p>
            <a:pPr marL="0" lvl="1" indent="0">
              <a:spcBef>
                <a:spcPts val="600"/>
              </a:spcBef>
              <a:buNone/>
            </a:pPr>
            <a:br>
              <a:rPr lang="de-DE" sz="1000" dirty="0"/>
            </a:br>
            <a:r>
              <a:rPr lang="de-DE" sz="1000" dirty="0"/>
              <a:t>Weitere Infos: https://www.e-control.at/documents/20903/388512/Stakeholderprozess+BAL_Sichtweise+E-Control+nach+WS03+2018-11-05.pdf/6bcffc15-c06e-da54-5f92-4aff928aa0b6</a:t>
            </a:r>
          </a:p>
        </p:txBody>
      </p:sp>
    </p:spTree>
    <p:extLst>
      <p:ext uri="{BB962C8B-B14F-4D97-AF65-F5344CB8AC3E}">
        <p14:creationId xmlns:p14="http://schemas.microsoft.com/office/powerpoint/2010/main" val="32862739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nhaltsplatzhalter 8"/>
          <p:cNvSpPr>
            <a:spLocks noGrp="1"/>
          </p:cNvSpPr>
          <p:nvPr>
            <p:ph sz="quarter" idx="10"/>
          </p:nvPr>
        </p:nvSpPr>
        <p:spPr>
          <a:xfrm>
            <a:off x="323847" y="2209841"/>
            <a:ext cx="8496303" cy="2810181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endParaRPr lang="de-DE" dirty="0"/>
          </a:p>
          <a:p>
            <a:pPr lvl="2"/>
            <a:endParaRPr lang="de-DE" dirty="0"/>
          </a:p>
          <a:p>
            <a:pPr lvl="2"/>
            <a:endParaRPr lang="de-DE" dirty="0"/>
          </a:p>
          <a:p>
            <a:pPr lvl="2"/>
            <a:endParaRPr lang="de-DE" dirty="0"/>
          </a:p>
          <a:p>
            <a:pPr lvl="1"/>
            <a:endParaRPr lang="de-DE" dirty="0"/>
          </a:p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6</a:t>
            </a:fld>
            <a:endParaRPr lang="de-DE" dirty="0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>
          <a:xfrm>
            <a:off x="324000" y="339502"/>
            <a:ext cx="6660268" cy="360000"/>
          </a:xfrm>
        </p:spPr>
        <p:txBody>
          <a:bodyPr/>
          <a:lstStyle/>
          <a:p>
            <a:r>
              <a:rPr lang="de-DE" dirty="0"/>
              <a:t>Endverbraucherfahrpläne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C7027A8A-D0FB-4ED9-8A2C-EF0A4AA51053}"/>
              </a:ext>
            </a:extLst>
          </p:cNvPr>
          <p:cNvSpPr/>
          <p:nvPr/>
        </p:nvSpPr>
        <p:spPr>
          <a:xfrm>
            <a:off x="1907704" y="2067694"/>
            <a:ext cx="5328592" cy="1656184"/>
          </a:xfrm>
          <a:prstGeom prst="rect">
            <a:avLst/>
          </a:prstGeom>
          <a:noFill/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ctr"/>
          <a:lstStyle/>
          <a:p>
            <a:pPr algn="ctr"/>
            <a:r>
              <a:rPr lang="de-DE" dirty="0">
                <a:solidFill>
                  <a:srgbClr val="0066A9"/>
                </a:solidFill>
              </a:rPr>
              <a:t>Präsentation AGGM</a:t>
            </a:r>
          </a:p>
        </p:txBody>
      </p:sp>
    </p:spTree>
    <p:extLst>
      <p:ext uri="{BB962C8B-B14F-4D97-AF65-F5344CB8AC3E}">
        <p14:creationId xmlns:p14="http://schemas.microsoft.com/office/powerpoint/2010/main" val="29747648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nhaltsplatzhalter 8"/>
          <p:cNvSpPr>
            <a:spLocks noGrp="1"/>
          </p:cNvSpPr>
          <p:nvPr>
            <p:ph sz="quarter" idx="10"/>
          </p:nvPr>
        </p:nvSpPr>
        <p:spPr>
          <a:xfrm>
            <a:off x="323847" y="2209841"/>
            <a:ext cx="8496303" cy="2810181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endParaRPr lang="de-DE" dirty="0"/>
          </a:p>
          <a:p>
            <a:pPr lvl="2"/>
            <a:endParaRPr lang="de-DE" dirty="0"/>
          </a:p>
          <a:p>
            <a:pPr lvl="2"/>
            <a:endParaRPr lang="de-DE" dirty="0"/>
          </a:p>
          <a:p>
            <a:pPr lvl="2"/>
            <a:endParaRPr lang="de-DE" dirty="0"/>
          </a:p>
          <a:p>
            <a:pPr lvl="1"/>
            <a:endParaRPr lang="de-DE" dirty="0"/>
          </a:p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7</a:t>
            </a:fld>
            <a:endParaRPr lang="de-DE" dirty="0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>
          <a:xfrm>
            <a:off x="324000" y="339502"/>
            <a:ext cx="6660268" cy="360000"/>
          </a:xfrm>
        </p:spPr>
        <p:txBody>
          <a:bodyPr/>
          <a:lstStyle/>
          <a:p>
            <a:r>
              <a:rPr lang="de-DE" dirty="0"/>
              <a:t>Zusammenfassung</a:t>
            </a:r>
          </a:p>
        </p:txBody>
      </p:sp>
      <p:sp>
        <p:nvSpPr>
          <p:cNvPr id="6" name="Inhaltsplatzhalter 10">
            <a:extLst>
              <a:ext uri="{FF2B5EF4-FFF2-40B4-BE49-F238E27FC236}">
                <a16:creationId xmlns:a16="http://schemas.microsoft.com/office/drawing/2014/main" id="{7C4F6C76-692E-4D47-BE29-5C8AE681C5CD}"/>
              </a:ext>
            </a:extLst>
          </p:cNvPr>
          <p:cNvSpPr txBox="1">
            <a:spLocks/>
          </p:cNvSpPr>
          <p:nvPr/>
        </p:nvSpPr>
        <p:spPr>
          <a:xfrm>
            <a:off x="324049" y="1070646"/>
            <a:ext cx="8640439" cy="389030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spcBef>
                <a:spcPts val="1200"/>
              </a:spcBef>
              <a:buFont typeface="Arial" pitchFamily="34" charset="0"/>
              <a:buNone/>
              <a:defRPr sz="1800" kern="1200">
                <a:solidFill>
                  <a:schemeClr val="accent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1pPr>
            <a:lvl2pPr marL="266700" indent="-266700" algn="l" defTabSz="914400" rtl="0" eaLnBrk="1" latinLnBrk="0" hangingPunct="1">
              <a:spcBef>
                <a:spcPts val="500"/>
              </a:spcBef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2pPr>
            <a:lvl3pPr marL="541338" indent="-269875" algn="l" defTabSz="914400" rtl="0" eaLnBrk="1" latinLnBrk="0" hangingPunct="1">
              <a:spcBef>
                <a:spcPts val="400"/>
              </a:spcBef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3pPr>
            <a:lvl4pPr marL="809625" indent="-268288" algn="l" defTabSz="914400" rtl="0" eaLnBrk="1" latinLnBrk="0" hangingPunct="1">
              <a:spcBef>
                <a:spcPts val="400"/>
              </a:spcBef>
              <a:buSzPct val="100000"/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4pPr>
            <a:lvl5pPr marL="627063" indent="0" algn="l" defTabSz="914400" rtl="0" eaLnBrk="1" latinLnBrk="0" hangingPunct="1">
              <a:spcBef>
                <a:spcPts val="400"/>
              </a:spcBef>
              <a:buFont typeface="Arial" pitchFamily="34" charset="0"/>
              <a:buNone/>
              <a:defRPr sz="1600" kern="120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Bef>
                <a:spcPts val="400"/>
              </a:spcBef>
            </a:pPr>
            <a:r>
              <a:rPr lang="de-DE" dirty="0"/>
              <a:t>…</a:t>
            </a:r>
          </a:p>
          <a:p>
            <a:pPr marL="0" lvl="1" indent="0">
              <a:spcBef>
                <a:spcPts val="600"/>
              </a:spcBef>
              <a:buNone/>
            </a:pPr>
            <a:br>
              <a:rPr lang="de-DE" sz="1000" dirty="0"/>
            </a:br>
            <a:endParaRPr lang="de-DE" sz="1000" dirty="0"/>
          </a:p>
        </p:txBody>
      </p:sp>
    </p:spTree>
    <p:extLst>
      <p:ext uri="{BB962C8B-B14F-4D97-AF65-F5344CB8AC3E}">
        <p14:creationId xmlns:p14="http://schemas.microsoft.com/office/powerpoint/2010/main" val="12748843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8</a:t>
            </a:fld>
            <a:endParaRPr lang="de-DE" dirty="0"/>
          </a:p>
        </p:txBody>
      </p:sp>
      <p:sp>
        <p:nvSpPr>
          <p:cNvPr id="6" name="Rechteck: obere Ecken abgerundet 5"/>
          <p:cNvSpPr/>
          <p:nvPr/>
        </p:nvSpPr>
        <p:spPr>
          <a:xfrm rot="16200000">
            <a:off x="5984534" y="-462853"/>
            <a:ext cx="374039" cy="5976937"/>
          </a:xfrm>
          <a:prstGeom prst="round2SameRect">
            <a:avLst>
              <a:gd name="adj1" fmla="val 17861"/>
              <a:gd name="adj2" fmla="val 0"/>
            </a:avLst>
          </a:prstGeom>
          <a:noFill/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" wrap="square" lIns="0" tIns="21600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de-DE" dirty="0">
                <a:solidFill>
                  <a:schemeClr val="accent1"/>
                </a:solidFill>
              </a:rPr>
              <a:t>3. Allfälliges / Ausblick</a:t>
            </a:r>
          </a:p>
        </p:txBody>
      </p:sp>
      <p:sp>
        <p:nvSpPr>
          <p:cNvPr id="7" name="Rechteck: obere Ecken abgerundet 6"/>
          <p:cNvSpPr/>
          <p:nvPr/>
        </p:nvSpPr>
        <p:spPr>
          <a:xfrm rot="16200000">
            <a:off x="5984534" y="-1022509"/>
            <a:ext cx="374039" cy="5976937"/>
          </a:xfrm>
          <a:prstGeom prst="round2SameRect">
            <a:avLst>
              <a:gd name="adj1" fmla="val 17861"/>
              <a:gd name="adj2" fmla="val 0"/>
            </a:avLst>
          </a:prstGeom>
          <a:solidFill>
            <a:srgbClr val="0066A9"/>
          </a:solidFill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" wrap="square" lIns="0" tIns="21600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de-DE" b="1" dirty="0">
                <a:solidFill>
                  <a:schemeClr val="bg1"/>
                </a:solidFill>
              </a:rPr>
              <a:t>2</a:t>
            </a:r>
            <a:r>
              <a:rPr lang="de-DE" b="1">
                <a:solidFill>
                  <a:schemeClr val="bg1"/>
                </a:solidFill>
              </a:rPr>
              <a:t>. Untertägige Anreize</a:t>
            </a:r>
            <a:endParaRPr lang="de-DE" b="1" dirty="0">
              <a:solidFill>
                <a:schemeClr val="bg1"/>
              </a:solidFill>
            </a:endParaRPr>
          </a:p>
        </p:txBody>
      </p:sp>
      <p:sp>
        <p:nvSpPr>
          <p:cNvPr id="8" name="Rechteck: obere Ecken abgerundet 7"/>
          <p:cNvSpPr/>
          <p:nvPr/>
        </p:nvSpPr>
        <p:spPr>
          <a:xfrm rot="16200000">
            <a:off x="5984534" y="-1582165"/>
            <a:ext cx="374039" cy="5976937"/>
          </a:xfrm>
          <a:prstGeom prst="round2SameRect">
            <a:avLst>
              <a:gd name="adj1" fmla="val 17861"/>
              <a:gd name="adj2" fmla="val 0"/>
            </a:avLst>
          </a:prstGeom>
          <a:noFill/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" wrap="square" lIns="0" tIns="21600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de-DE" dirty="0">
                <a:solidFill>
                  <a:schemeClr val="accent1"/>
                </a:solidFill>
              </a:rPr>
              <a:t>1. Endverbraucherfahrpläne</a:t>
            </a:r>
          </a:p>
        </p:txBody>
      </p:sp>
    </p:spTree>
    <p:extLst>
      <p:ext uri="{BB962C8B-B14F-4D97-AF65-F5344CB8AC3E}">
        <p14:creationId xmlns:p14="http://schemas.microsoft.com/office/powerpoint/2010/main" val="1175983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nhaltsplatzhalter 8"/>
          <p:cNvSpPr>
            <a:spLocks noGrp="1"/>
          </p:cNvSpPr>
          <p:nvPr>
            <p:ph sz="quarter" idx="10"/>
          </p:nvPr>
        </p:nvSpPr>
        <p:spPr>
          <a:xfrm>
            <a:off x="323847" y="2209841"/>
            <a:ext cx="8496303" cy="2810181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endParaRPr lang="de-DE" dirty="0"/>
          </a:p>
          <a:p>
            <a:pPr lvl="2"/>
            <a:endParaRPr lang="de-DE" dirty="0"/>
          </a:p>
          <a:p>
            <a:pPr lvl="2"/>
            <a:endParaRPr lang="de-DE" dirty="0"/>
          </a:p>
          <a:p>
            <a:pPr lvl="2"/>
            <a:endParaRPr lang="de-DE" dirty="0"/>
          </a:p>
          <a:p>
            <a:pPr lvl="1"/>
            <a:endParaRPr lang="de-DE" dirty="0"/>
          </a:p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9</a:t>
            </a:fld>
            <a:endParaRPr lang="de-DE" dirty="0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>
          <a:xfrm>
            <a:off x="324049" y="339502"/>
            <a:ext cx="6660268" cy="360000"/>
          </a:xfrm>
        </p:spPr>
        <p:txBody>
          <a:bodyPr/>
          <a:lstStyle/>
          <a:p>
            <a:r>
              <a:rPr lang="de-DE" dirty="0"/>
              <a:t> Grundsätzliche Logik der Untertägigen Anreize</a:t>
            </a:r>
          </a:p>
        </p:txBody>
      </p:sp>
      <p:sp>
        <p:nvSpPr>
          <p:cNvPr id="6" name="Inhaltsplatzhalter 10">
            <a:extLst>
              <a:ext uri="{FF2B5EF4-FFF2-40B4-BE49-F238E27FC236}">
                <a16:creationId xmlns:a16="http://schemas.microsoft.com/office/drawing/2014/main" id="{7C4F6C76-692E-4D47-BE29-5C8AE681C5CD}"/>
              </a:ext>
            </a:extLst>
          </p:cNvPr>
          <p:cNvSpPr txBox="1">
            <a:spLocks/>
          </p:cNvSpPr>
          <p:nvPr/>
        </p:nvSpPr>
        <p:spPr>
          <a:xfrm>
            <a:off x="324049" y="1070646"/>
            <a:ext cx="8784455" cy="389030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spcBef>
                <a:spcPts val="1200"/>
              </a:spcBef>
              <a:buFont typeface="Arial" pitchFamily="34" charset="0"/>
              <a:buNone/>
              <a:defRPr sz="1800" kern="1200">
                <a:solidFill>
                  <a:schemeClr val="accent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1pPr>
            <a:lvl2pPr marL="266700" indent="-266700" algn="l" defTabSz="914400" rtl="0" eaLnBrk="1" latinLnBrk="0" hangingPunct="1">
              <a:spcBef>
                <a:spcPts val="500"/>
              </a:spcBef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2pPr>
            <a:lvl3pPr marL="541338" indent="-269875" algn="l" defTabSz="914400" rtl="0" eaLnBrk="1" latinLnBrk="0" hangingPunct="1">
              <a:spcBef>
                <a:spcPts val="400"/>
              </a:spcBef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3pPr>
            <a:lvl4pPr marL="809625" indent="-268288" algn="l" defTabSz="914400" rtl="0" eaLnBrk="1" latinLnBrk="0" hangingPunct="1">
              <a:spcBef>
                <a:spcPts val="400"/>
              </a:spcBef>
              <a:buSzPct val="100000"/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4pPr>
            <a:lvl5pPr marL="627063" indent="0" algn="l" defTabSz="914400" rtl="0" eaLnBrk="1" latinLnBrk="0" hangingPunct="1">
              <a:spcBef>
                <a:spcPts val="400"/>
              </a:spcBef>
              <a:buFont typeface="Arial" pitchFamily="34" charset="0"/>
              <a:buNone/>
              <a:defRPr sz="1600" kern="120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Bef>
                <a:spcPts val="400"/>
              </a:spcBef>
            </a:pPr>
            <a:r>
              <a:rPr lang="de-DE" dirty="0"/>
              <a:t>Basis für nachfolgende Ausführungen: Konsultationsdokument + Diskussion des Stakeholderprozesses</a:t>
            </a:r>
          </a:p>
          <a:p>
            <a:pPr lvl="1">
              <a:spcBef>
                <a:spcPts val="400"/>
              </a:spcBef>
            </a:pPr>
            <a:r>
              <a:rPr lang="de-DE" dirty="0"/>
              <a:t>Rahmenbedingungen:</a:t>
            </a:r>
          </a:p>
          <a:p>
            <a:pPr lvl="2"/>
            <a:r>
              <a:rPr lang="de-DE" dirty="0"/>
              <a:t>Bezugselement ist die Bilanzgruppe → Summe sämtlicher Ein-/Ausspeisungen einer Bilanzgruppe</a:t>
            </a:r>
          </a:p>
          <a:p>
            <a:pPr lvl="2"/>
            <a:r>
              <a:rPr lang="de-DE" dirty="0"/>
              <a:t>Zuerkennung des verfügbaren Netzpuffers gleichermaßen zu allen zu prognostizierenden Ein-/Ausspeise-komponenten  </a:t>
            </a:r>
          </a:p>
          <a:p>
            <a:pPr lvl="3"/>
            <a:r>
              <a:rPr lang="de-DE" dirty="0"/>
              <a:t>Konsequenz: einheitliche Toleranz für alle Allokationen von Endverbrauchern</a:t>
            </a:r>
          </a:p>
          <a:p>
            <a:pPr lvl="3"/>
            <a:r>
              <a:rPr lang="de-DE" dirty="0"/>
              <a:t>Voraussetzung: entsprechend hohe Prognosequalität des Endverbraucherfahrplans (Anreizmechanismus)</a:t>
            </a:r>
          </a:p>
          <a:p>
            <a:pPr lvl="2"/>
            <a:r>
              <a:rPr lang="de-DE" dirty="0"/>
              <a:t>Parameter (zu definieren per VO)</a:t>
            </a:r>
          </a:p>
          <a:p>
            <a:pPr lvl="3"/>
            <a:r>
              <a:rPr lang="de-DE" dirty="0"/>
              <a:t>Grenze Stunden-/Tagesallokation von Endverbrauchern</a:t>
            </a:r>
          </a:p>
          <a:p>
            <a:pPr lvl="3"/>
            <a:r>
              <a:rPr lang="de-DE" dirty="0"/>
              <a:t>Relative Toleranzhöhe (% der Endverbraucher-Allokation einer BG)</a:t>
            </a:r>
          </a:p>
          <a:p>
            <a:pPr lvl="3"/>
            <a:r>
              <a:rPr lang="de-DE" dirty="0"/>
              <a:t>Mindest-Prognosegüte („Y-Wert“; ex-post Differenz zwischen Endverbraucherfahrplan und Ist-Allokation)</a:t>
            </a:r>
          </a:p>
          <a:p>
            <a:pPr lvl="3"/>
            <a:r>
              <a:rPr lang="de-DE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36043675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lt;root reqver=&quot;23045&quot;&gt;&lt;version val=&quot;24162&quot;/&gt;&lt;CPresentation id=&quot;1&quot;&gt;&lt;m_precDefaultNumber&gt;&lt;m_bNumberIsYear val=&quot;1&quot;/&gt;&lt;m_chMinusSymbol&gt;-&lt;/m_chMinusSymbol&gt;&lt;m_chDecimalSymbol17909&gt;,&lt;/m_chDecimalSymbol17909&gt;&lt;m_nGroupingDigits17909 val=&quot;3&quot;/&gt;&lt;m_chGroupingSymbol17909&gt;.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0&quot;/&gt;&lt;m_chDecimalSymbol17909&gt;,&lt;/m_chDecimalSymbol17909&gt;&lt;m_nGroupingDigits17909 val=&quot;3&quot;/&gt;&lt;m_chGroupingSymbol17909&gt;.&lt;/m_chGroupingSymbol17909&gt;&lt;m_strSuffix17909&gt; %&lt;/m_strSuffix17909&gt;&lt;m_yearfmt&gt;&lt;begin val=&quot;0&quot;/&gt;&lt;end val=&quot;4&quot;/&gt;&lt;/m_yearfmt&gt;&lt;/m_precDefaultPercent&gt;&lt;m_precDefaultDate&gt;&lt;m_bNumberIsYear val=&quot;0&quot;/&gt;&lt;m_strFormatTime&gt;%#d.%#m.&lt;/m_strFormatTime&gt;&lt;m_yearfmt&gt;&lt;begin val=&quot;0&quot;/&gt;&lt;end val=&quot;0&quot;/&gt;&lt;/m_yearfmt&gt;&lt;/m_precDefaultDate&gt;&lt;m_precDefaultYear&gt;&lt;m_yearfmt&gt;&lt;begin val=&quot;0&quot;/&gt;&lt;end val=&quot;4&quot;/&gt;&lt;/m_yearfmt&gt;&lt;/m_precDefaultYear&gt;&lt;m_precDefaultQuarter&gt;&lt;m_yearfmt&gt;&lt;begin val=&quot;0&quot;/&gt;&lt;end val=&quot;4&quot;/&gt;&lt;/m_yearfmt&gt;&lt;/m_precDefaultQuarter&gt;&lt;m_precDefaultMonth&gt;&lt;m_yearfmt&gt;&lt;begin val=&quot;0&quot;/&gt;&lt;end val=&quot;4&quot;/&gt;&lt;/m_yearfmt&gt;&lt;/m_precDefaultMonth&gt;&lt;m_precDefaultWeek&gt;&lt;m_yearfmt&gt;&lt;begin val=&quot;0&quot;/&gt;&lt;end val=&quot;4&quot;/&gt;&lt;/m_yearfmt&gt;&lt;/m_precDefaultWeek&gt;&lt;m_precDefaultDay&gt;&lt;m_yearfmt&gt;&lt;begin val=&quot;0&quot;/&gt;&lt;end val=&quot;4&quot;/&gt;&lt;/m_yearfmt&gt;&lt;/m_precDefaultDay&gt;&lt;m_mruColor&gt;&lt;m_vecMRU length=&quot;3&quot;&gt;&lt;elem m_fUsage=&quot;2.50703100000000000000E+000&quot;&gt;&lt;m_msothmcolidx val=&quot;0&quot;/&gt;&lt;m_rgb r=&quot;05&quot; g=&quot;A5&quot; b=&quot;A5&quot;/&gt;&lt;m_nBrightness val=&quot;0&quot;/&gt;&lt;/elem&gt;&lt;elem m_fUsage=&quot;1.89999999999999990000E+000&quot;&gt;&lt;m_msothmcolidx val=&quot;0&quot;/&gt;&lt;m_rgb r=&quot;F7&quot; g=&quot;DB&quot; b=&quot;C8&quot;/&gt;&lt;m_nBrightness val=&quot;0&quot;/&gt;&lt;/elem&gt;&lt;elem m_fUsage=&quot;8.10000000000000050000E-001&quot;&gt;&lt;m_msothmcolidx val=&quot;0&quot;/&gt;&lt;m_rgb r=&quot;FE&quot; g=&quot;7D&quot; b=&quot;6B&quot;/&gt;&lt;m_nBrightness val=&quot;0&quot;/&gt;&lt;/elem&gt;&lt;/m_vecMRU&gt;&lt;/m_mruColor&gt;&lt;m_eweekdayFirstOfWeek val=&quot;2&quot;/&gt;&lt;m_eweekdayFirstOfWorkweek val=&quot;2&quot;/&gt;&lt;m_eweekdayFirstOfWeekend val=&quot;7&quot;/&gt;&lt;/CPresentation&gt;&lt;/root&gt;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C5Y4GW4SkqOdmnkzyXPkQ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C5Y4GW4SkqOdmnkzyXPkQ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C5Y4GW4SkqOdmnkzyXPkQ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C5Y4GW4SkqOdmnkzyXPkQ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C5Y4GW4SkqOdmnkzyXPkQ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C5Y4GW4SkqOdmnkzyXPkQ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C5Y4GW4SkqOdmnkzyXPkQ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C5Y4GW4SkqOdmnkzyXPkQ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C5Y4GW4SkqOdmnkzyXPkQ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C5Y4GW4SkqOdmnkzyXPkQ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C5Y4GW4SkqOdmnkzyXPkQ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C5Y4GW4SkqOdmnkzyXPkQ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C5Y4GW4SkqOdmnkzyXPkQ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C5Y4GW4SkqOdmnkzyXPkQ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C5Y4GW4SkqOdmnkzyXPk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Supermaster">
  <a:themeElements>
    <a:clrScheme name="ECA allg">
      <a:dk1>
        <a:srgbClr val="58585A"/>
      </a:dk1>
      <a:lt1>
        <a:srgbClr val="FFFFFF"/>
      </a:lt1>
      <a:dk2>
        <a:srgbClr val="87888A"/>
      </a:dk2>
      <a:lt2>
        <a:srgbClr val="CC071E"/>
      </a:lt2>
      <a:accent1>
        <a:srgbClr val="0066A9"/>
      </a:accent1>
      <a:accent2>
        <a:srgbClr val="699AC9"/>
      </a:accent2>
      <a:accent3>
        <a:srgbClr val="A0BADA"/>
      </a:accent3>
      <a:accent4>
        <a:srgbClr val="E49C00"/>
      </a:accent4>
      <a:accent5>
        <a:srgbClr val="FABB00"/>
      </a:accent5>
      <a:accent6>
        <a:srgbClr val="3FA535"/>
      </a:accent6>
      <a:hlink>
        <a:srgbClr val="0066A9"/>
      </a:hlink>
      <a:folHlink>
        <a:srgbClr val="7030A0"/>
      </a:folHlink>
    </a:clrScheme>
    <a:fontScheme name="ECA allg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00">
          <a:solidFill>
            <a:srgbClr val="0066A9"/>
          </a:solidFill>
        </a:ln>
      </a:spPr>
      <a:bodyPr lIns="72000" rtlCol="0" anchor="t"/>
      <a:lstStyle>
        <a:defPPr algn="ctr">
          <a:defRPr dirty="0" smtClean="0">
            <a:solidFill>
              <a:srgbClr val="0066A9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 vert="horz" wrap="square" lIns="0" tIns="0" rIns="0" bIns="0" rtlCol="0">
        <a:noAutofit/>
      </a:bodyPr>
      <a:lstStyle>
        <a:defPPr>
          <a:defRPr sz="16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ÄSENTATION GAS - DE - 180215.potx" id="{23ECF98D-3E79-41CA-88FF-7E766F95E9FA}" vid="{C0639F45-216F-4C7C-9949-6B587B47BF37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00-PRÄSENTATION_GAS_2018</Template>
  <TotalTime>0</TotalTime>
  <Words>1012</Words>
  <Application>Microsoft Office PowerPoint</Application>
  <PresentationFormat>Bildschirmpräsentation (16:9)</PresentationFormat>
  <Paragraphs>223</Paragraphs>
  <Slides>23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10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23</vt:i4>
      </vt:variant>
    </vt:vector>
  </HeadingPairs>
  <TitlesOfParts>
    <vt:vector size="35" baseType="lpstr">
      <vt:lpstr>Arial</vt:lpstr>
      <vt:lpstr>Arial Narrow</vt:lpstr>
      <vt:lpstr>Calibri</vt:lpstr>
      <vt:lpstr>Franklin Gothic Book</vt:lpstr>
      <vt:lpstr>Franklin Gothic Demi</vt:lpstr>
      <vt:lpstr>Symbol</vt:lpstr>
      <vt:lpstr>Times New Roman</vt:lpstr>
      <vt:lpstr>Webdings</vt:lpstr>
      <vt:lpstr>Wingdings</vt:lpstr>
      <vt:lpstr>Wingdings 2</vt:lpstr>
      <vt:lpstr>Supermaster</vt:lpstr>
      <vt:lpstr>think-cell Folie</vt:lpstr>
      <vt:lpstr>Weiterentwicklung des Bilanzierungsmodells  für den österreichischen Gasmarkt Stakeholderprozess</vt:lpstr>
      <vt:lpstr>Wo stehen wir…?</vt:lpstr>
      <vt:lpstr>PowerPoint-Präsentation</vt:lpstr>
      <vt:lpstr>PowerPoint-Präsentation</vt:lpstr>
      <vt:lpstr>Auszug aus E-Control Position nach dem 3. Workshop</vt:lpstr>
      <vt:lpstr>Endverbraucherfahrpläne</vt:lpstr>
      <vt:lpstr>Zusammenfassung</vt:lpstr>
      <vt:lpstr>PowerPoint-Präsentation</vt:lpstr>
      <vt:lpstr> Grundsätzliche Logik der Untertägigen Anreize</vt:lpstr>
      <vt:lpstr> Grundsätzliche Logik der Untertägigen Anreize</vt:lpstr>
      <vt:lpstr> Grundsätzliche Logik der Untertägigen Anreize</vt:lpstr>
      <vt:lpstr>Beispielhafte, mengenmäßige Veranschaulichung</vt:lpstr>
      <vt:lpstr>Beispielhafte, mengenmäßige Veranschaulichung</vt:lpstr>
      <vt:lpstr>Beispielhafte, mengenmäßige Veranschaulichung</vt:lpstr>
      <vt:lpstr>Parameter für Untertägige Anreize</vt:lpstr>
      <vt:lpstr>Einordnung der kommerziellen Analyse (1)</vt:lpstr>
      <vt:lpstr>Einordnung der kommerziellen Analyse (2)</vt:lpstr>
      <vt:lpstr>Zusammenfassung</vt:lpstr>
      <vt:lpstr>PowerPoint-Präsentation</vt:lpstr>
      <vt:lpstr>Nächste Schritte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2018-08-23T13:36:30Z</dcterms:created>
  <dcterms:modified xsi:type="dcterms:W3CDTF">2018-12-04T07:48:48Z</dcterms:modified>
</cp:coreProperties>
</file>