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1"/>
  </p:notesMasterIdLst>
  <p:sldIdLst>
    <p:sldId id="623" r:id="rId2"/>
    <p:sldId id="285" r:id="rId3"/>
    <p:sldId id="713" r:id="rId4"/>
    <p:sldId id="314" r:id="rId5"/>
    <p:sldId id="708" r:id="rId6"/>
    <p:sldId id="714" r:id="rId7"/>
    <p:sldId id="297" r:id="rId8"/>
    <p:sldId id="715" r:id="rId9"/>
    <p:sldId id="615" r:id="rId10"/>
    <p:sldId id="719" r:id="rId11"/>
    <p:sldId id="617" r:id="rId12"/>
    <p:sldId id="634" r:id="rId13"/>
    <p:sldId id="616" r:id="rId14"/>
    <p:sldId id="637" r:id="rId15"/>
    <p:sldId id="642" r:id="rId16"/>
    <p:sldId id="711" r:id="rId17"/>
    <p:sldId id="723" r:id="rId18"/>
    <p:sldId id="717" r:id="rId19"/>
    <p:sldId id="629" r:id="rId20"/>
    <p:sldId id="646" r:id="rId21"/>
    <p:sldId id="644" r:id="rId22"/>
    <p:sldId id="633" r:id="rId23"/>
    <p:sldId id="721" r:id="rId24"/>
    <p:sldId id="718" r:id="rId25"/>
    <p:sldId id="620" r:id="rId26"/>
    <p:sldId id="720" r:id="rId27"/>
    <p:sldId id="647" r:id="rId28"/>
    <p:sldId id="276" r:id="rId29"/>
    <p:sldId id="275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63" d="100"/>
          <a:sy n="63" d="100"/>
        </p:scale>
        <p:origin x="7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20338983050847"/>
          <c:y val="3.5206499661475966E-2"/>
          <c:w val="0.73615819209039546"/>
          <c:h val="0.9295870006770480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7F5-4B22-9921-895C759C582E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7F5-4B22-9921-895C759C582E}"/>
                </c:ext>
              </c:extLst>
            </c:dLbl>
            <c:dLbl>
              <c:idx val="1"/>
              <c:layout>
                <c:manualLayout>
                  <c:x val="0.17853107344632768"/>
                  <c:y val="-3.6560595802301962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7F5-4B22-9921-895C759C58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7.6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F5-4B22-9921-895C759C582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7F5-4B22-9921-895C759C582E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B7F5-4B22-9921-895C759C582E}"/>
                </c:ext>
              </c:extLst>
            </c:dLbl>
            <c:dLbl>
              <c:idx val="1"/>
              <c:layout>
                <c:manualLayout>
                  <c:x val="0.17853107344632768"/>
                  <c:y val="-0.12186865267433988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7F5-4B22-9921-895C759C58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0">
                  <c:v>91</c:v>
                </c:pt>
                <c:pt idx="1">
                  <c:v>4.3999999999999995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F5-4B22-9921-895C759C582E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B7F5-4B22-9921-895C759C582E}"/>
              </c:ext>
            </c:extLst>
          </c:dPt>
          <c:dLbls>
            <c:dLbl>
              <c:idx val="0"/>
              <c:layout>
                <c:manualLayout>
                  <c:x val="0.17909604519774011"/>
                  <c:y val="2.5727826675693975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B7F5-4B22-9921-895C759C582E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B7F5-4B22-9921-895C759C58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Sheet1!$A$3:$B$3</c:f>
              <c:numCache>
                <c:formatCode>General</c:formatCode>
                <c:ptCount val="2"/>
                <c:pt idx="0">
                  <c:v>1.4000000000000012</c:v>
                </c:pt>
                <c:pt idx="1">
                  <c:v>93.300000000000011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F5-4B22-9921-895C759C582E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.17853107344632768"/>
                  <c:y val="2.5727826675693975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B7F5-4B22-9921-895C759C58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Sheet1!$A$4:$B$4</c:f>
              <c:numCache>
                <c:formatCode>General</c:formatCode>
                <c:ptCount val="2"/>
                <c:pt idx="1">
                  <c:v>1.7000000000000015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F5-4B22-9921-895C759C5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112702863"/>
        <c:axId val="1"/>
      </c:barChart>
      <c:catAx>
        <c:axId val="211270286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11270286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C5D5-2CC4-4D10-9B2F-C51EDDD8A659}" type="datetimeFigureOut">
              <a:rPr lang="de-AT" smtClean="0"/>
              <a:t>14.04.2020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88545-E730-48FE-BD66-83F189C8693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330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009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882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445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96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2.png"/><Relationship Id="rId2" Type="http://schemas.openxmlformats.org/officeDocument/2006/relationships/tags" Target="../tags/tag3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2.png"/><Relationship Id="rId2" Type="http://schemas.openxmlformats.org/officeDocument/2006/relationships/tags" Target="../tags/tag3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064500" y="5424000"/>
            <a:ext cx="3695699" cy="1029717"/>
          </a:xfrm>
        </p:spPr>
        <p:txBody>
          <a:bodyPr lIns="0" tIns="0" rIns="0" bIns="0" anchor="ctr"/>
          <a:lstStyle>
            <a:lvl1pPr marL="0" indent="0" algn="r">
              <a:spcBef>
                <a:spcPts val="0"/>
              </a:spcBef>
              <a:buNone/>
              <a:defRPr sz="2667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AT" noProof="0" dirty="0"/>
              <a:t>DD. MMMMM 2018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5361708"/>
          </a:xfrm>
          <a:prstGeom prst="rect">
            <a:avLst/>
          </a:prstGeom>
          <a:solidFill>
            <a:srgbClr val="006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80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96" y="1042736"/>
            <a:ext cx="4563208" cy="1200000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767408" y="2948947"/>
            <a:ext cx="10657184" cy="1604432"/>
          </a:xfrm>
        </p:spPr>
        <p:txBody>
          <a:bodyPr lIns="0" tIns="0" rIns="0" bIns="0" anchor="ctr" anchorCtr="1">
            <a:noAutofit/>
          </a:bodyPr>
          <a:lstStyle>
            <a:lvl1pPr>
              <a:defRPr sz="4267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Mustertitel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5425019"/>
            <a:ext cx="7537451" cy="1028699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667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AT" noProof="0" dirty="0"/>
              <a:t>Dr. Mag. Muster Mustermann</a:t>
            </a:r>
          </a:p>
        </p:txBody>
      </p:sp>
    </p:spTree>
    <p:extLst>
      <p:ext uri="{BB962C8B-B14F-4D97-AF65-F5344CB8AC3E}">
        <p14:creationId xmlns:p14="http://schemas.microsoft.com/office/powerpoint/2010/main" val="4277065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  <p15:guide id="4" pos="5556">
          <p15:clr>
            <a:srgbClr val="FBAE40"/>
          </p15:clr>
        </p15:guide>
        <p15:guide id="5" orient="horz" pos="3049">
          <p15:clr>
            <a:srgbClr val="FBAE40"/>
          </p15:clr>
        </p15:guide>
        <p15:guide id="6" orient="horz" pos="19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2000" y="259200"/>
            <a:ext cx="8880357" cy="48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sz="3467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431797" y="1411819"/>
            <a:ext cx="11328404" cy="4849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55591" indent="-355591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21766" indent="-359824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79473" indent="-357708">
              <a:buSzPct val="100000"/>
              <a:buFont typeface="Symbol" panose="05050102010706020507" pitchFamily="18" charset="2"/>
              <a:buChar char="-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836063" indent="0">
              <a:buNone/>
              <a:defRPr sz="2133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 - Muster</a:t>
            </a:r>
          </a:p>
          <a:p>
            <a:pPr lvl="2"/>
            <a:r>
              <a:rPr lang="de-DE" dirty="0"/>
              <a:t>Dritte Ebene - Muster</a:t>
            </a:r>
          </a:p>
          <a:p>
            <a:pPr lvl="3"/>
            <a:r>
              <a:rPr lang="de-DE" dirty="0"/>
              <a:t>Vierte Ebene - Muster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31796" y="748232"/>
            <a:ext cx="8880357" cy="289533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2133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4. Juli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WKÖ Symposium Energiewenderecht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025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ll - 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431797" y="1411819"/>
            <a:ext cx="11328404" cy="484928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600"/>
              </a:spcBef>
              <a:defRPr sz="24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355591" indent="-355591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21766" indent="-359824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79473" indent="-357708">
              <a:buSzPct val="100000"/>
              <a:buFont typeface="Symbol" panose="05050102010706020507" pitchFamily="18" charset="2"/>
              <a:buChar char="-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836063" indent="0">
              <a:buNone/>
              <a:defRPr sz="2133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4. Juli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WKÖ Symposium Energiewenderecht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2000" y="259200"/>
            <a:ext cx="8880357" cy="48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3467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31796" y="748232"/>
            <a:ext cx="8880357" cy="289533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2133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771131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l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431797" y="1411819"/>
            <a:ext cx="7537455" cy="4849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55591" indent="-355591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21766" indent="-359824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79473" indent="-357708">
              <a:buSzPct val="100000"/>
              <a:buFont typeface="Symbol" panose="05050102010706020507" pitchFamily="18" charset="2"/>
              <a:buChar char="-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836063" indent="0">
              <a:buNone/>
              <a:defRPr sz="2133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8064499" y="1411819"/>
            <a:ext cx="3696000" cy="4849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55591" indent="-355591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21766" indent="-359824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79473" indent="-357708">
              <a:buSzPct val="100000"/>
              <a:buFont typeface="Symbol" panose="05050102010706020507" pitchFamily="18" charset="2"/>
              <a:buChar char="-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836063" indent="0">
              <a:buNone/>
              <a:defRPr sz="2133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4. Juli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WKÖ Symposium Energiewenderecht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2000" y="259200"/>
            <a:ext cx="8880357" cy="48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3467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31796" y="748232"/>
            <a:ext cx="8880357" cy="289533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2133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2187856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lr - 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431797" y="1411819"/>
            <a:ext cx="7537455" cy="484928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600"/>
              </a:spcBef>
              <a:defRPr sz="2400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355591" indent="-355591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2133" baseline="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21766" indent="-359824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79473" indent="-357708">
              <a:buSzPct val="100000"/>
              <a:buFont typeface="Symbol" panose="05050102010706020507" pitchFamily="18" charset="2"/>
              <a:buChar char="-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836063" indent="0">
              <a:buNone/>
              <a:defRPr sz="2133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 hasCustomPrompt="1"/>
          </p:nvPr>
        </p:nvSpPr>
        <p:spPr>
          <a:xfrm>
            <a:off x="8064499" y="1411819"/>
            <a:ext cx="3696000" cy="4849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355591" indent="-355591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21766" indent="-359824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79473" indent="-357708">
              <a:buSzPct val="100000"/>
              <a:buFont typeface="Symbol" panose="05050102010706020507" pitchFamily="18" charset="2"/>
              <a:buChar char="-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836063" indent="0">
              <a:buNone/>
              <a:defRPr sz="2133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4. Juli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WKÖ Symposium Energiewenderecht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2000" y="259200"/>
            <a:ext cx="8880357" cy="48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3467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31796" y="748232"/>
            <a:ext cx="8880357" cy="289533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2133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3074623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r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431797" y="1411819"/>
            <a:ext cx="3695704" cy="4849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55591" indent="-355591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21766" indent="-359824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79473" indent="-357708">
              <a:buSzPct val="100000"/>
              <a:buFont typeface="Symbol" panose="05050102010706020507" pitchFamily="18" charset="2"/>
              <a:buChar char="-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836063" indent="0">
              <a:buNone/>
              <a:defRPr sz="2133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4222751" y="1411819"/>
            <a:ext cx="7537748" cy="4849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55591" indent="-355591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21766" indent="-359824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79473" indent="-357708">
              <a:buSzPct val="100000"/>
              <a:buFont typeface="Symbol" panose="05050102010706020507" pitchFamily="18" charset="2"/>
              <a:buChar char="-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836063" indent="0">
              <a:buNone/>
              <a:defRPr sz="2133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4. Juli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WKÖ Symposium Energiewenderecht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2000" y="259200"/>
            <a:ext cx="8880357" cy="48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3467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31796" y="748232"/>
            <a:ext cx="8880357" cy="289533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2133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256225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rr - 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431797" y="1411819"/>
            <a:ext cx="3695704" cy="4849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355591" indent="-355591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21766" indent="-359824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79473" indent="-357708">
              <a:buSzPct val="100000"/>
              <a:buFont typeface="Symbol" panose="05050102010706020507" pitchFamily="18" charset="2"/>
              <a:buChar char="-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836063" indent="0">
              <a:buNone/>
              <a:defRPr sz="2133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4222751" y="1411819"/>
            <a:ext cx="7537748" cy="4849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355591" indent="-355591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21766" indent="-359824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79473" indent="-357708">
              <a:buSzPct val="100000"/>
              <a:buFont typeface="Symbol" panose="05050102010706020507" pitchFamily="18" charset="2"/>
              <a:buChar char="-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836063" indent="0">
              <a:buNone/>
              <a:defRPr sz="2133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4. Juli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WKÖ Symposium Energiewenderecht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2000" y="259200"/>
            <a:ext cx="8880357" cy="48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3467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31796" y="748232"/>
            <a:ext cx="8880357" cy="289533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2133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1047629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431797" y="1411819"/>
            <a:ext cx="5568193" cy="4849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133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55591" indent="-355591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21766" indent="-359824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79473" indent="-357708">
              <a:buSzPct val="100000"/>
              <a:buFont typeface="Symbol" panose="05050102010706020507" pitchFamily="18" charset="2"/>
              <a:buChar char="-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836063" indent="0">
              <a:buNone/>
              <a:defRPr sz="2133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6192011" y="1411819"/>
            <a:ext cx="5568488" cy="4849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55591" indent="-355591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21766" indent="-359824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79473" indent="-357708">
              <a:buSzPct val="100000"/>
              <a:buFont typeface="Symbol" panose="05050102010706020507" pitchFamily="18" charset="2"/>
              <a:buChar char="-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836063" indent="0">
              <a:buNone/>
              <a:defRPr sz="2133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4. Juli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WKÖ Symposium Energiewenderecht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2000" y="259200"/>
            <a:ext cx="8880357" cy="48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3467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31796" y="748232"/>
            <a:ext cx="8880357" cy="289533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2133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3242694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r - 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431797" y="1411819"/>
            <a:ext cx="5568193" cy="4849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355591" indent="-355591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21766" indent="-359824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79473" indent="-357708">
              <a:buSzPct val="100000"/>
              <a:buFont typeface="Symbol" panose="05050102010706020507" pitchFamily="18" charset="2"/>
              <a:buChar char="-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836063" indent="0">
              <a:buNone/>
              <a:defRPr sz="2133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6192011" y="1411819"/>
            <a:ext cx="5568488" cy="4849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355591" indent="-355591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21766" indent="-359824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79473" indent="-357708">
              <a:buSzPct val="100000"/>
              <a:buFont typeface="Symbol" panose="05050102010706020507" pitchFamily="18" charset="2"/>
              <a:buChar char="-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836063" indent="0">
              <a:buNone/>
              <a:defRPr sz="2133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4. Juli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WKÖ Symposium Energiewenderecht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2000" y="259200"/>
            <a:ext cx="8880357" cy="48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3467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31796" y="748232"/>
            <a:ext cx="8880357" cy="289533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2133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356838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431796" y="1411819"/>
            <a:ext cx="3696000" cy="4850341"/>
          </a:xfrm>
          <a:prstGeom prst="rect">
            <a:avLst/>
          </a:prstGeom>
        </p:spPr>
        <p:txBody>
          <a:bodyPr lIns="0" tIns="0" rIns="0" bIns="0"/>
          <a:lstStyle>
            <a:lvl1pPr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55591" indent="-355591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21766" indent="-359824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79473" indent="-357708">
              <a:buSzPct val="100000"/>
              <a:buFont typeface="Symbol" panose="05050102010706020507" pitchFamily="18" charset="2"/>
              <a:buChar char="-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836063" indent="0">
              <a:buNone/>
              <a:defRPr sz="2133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8064497" y="1411819"/>
            <a:ext cx="3696000" cy="4850341"/>
          </a:xfrm>
          <a:prstGeom prst="rect">
            <a:avLst/>
          </a:prstGeom>
        </p:spPr>
        <p:txBody>
          <a:bodyPr lIns="0" tIns="0" rIns="0" bIns="0"/>
          <a:lstStyle>
            <a:lvl1pPr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55591" indent="-355591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21766" indent="-359824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79473" indent="-357708">
              <a:buSzPct val="100000"/>
              <a:buFont typeface="Symbol" panose="05050102010706020507" pitchFamily="18" charset="2"/>
              <a:buChar char="-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836063" indent="0">
              <a:buNone/>
              <a:defRPr sz="2133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4224001" y="1411819"/>
            <a:ext cx="3740153" cy="4850341"/>
          </a:xfrm>
          <a:prstGeom prst="rect">
            <a:avLst/>
          </a:prstGeom>
        </p:spPr>
        <p:txBody>
          <a:bodyPr lIns="0" tIns="0" rIns="0" bIns="0"/>
          <a:lstStyle>
            <a:lvl1pPr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55591" indent="-355591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21766" indent="-359824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79473" indent="-357708">
              <a:buSzPct val="100000"/>
              <a:buFont typeface="Symbol" panose="05050102010706020507" pitchFamily="18" charset="2"/>
              <a:buChar char="-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836063" indent="0">
              <a:buNone/>
              <a:defRPr sz="2133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4. Juli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WKÖ Symposium Energiewenderecht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2000" y="259200"/>
            <a:ext cx="8880357" cy="48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3467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4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31796" y="748232"/>
            <a:ext cx="8880357" cy="289533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2133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1981395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mr - 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431796" y="1411819"/>
            <a:ext cx="3696000" cy="485034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355591" indent="-355591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21766" indent="-359824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79473" indent="-357708">
              <a:buSzPct val="100000"/>
              <a:buFont typeface="Symbol" panose="05050102010706020507" pitchFamily="18" charset="2"/>
              <a:buChar char="-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836063" indent="0">
              <a:buNone/>
              <a:defRPr sz="2133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 hasCustomPrompt="1"/>
          </p:nvPr>
        </p:nvSpPr>
        <p:spPr>
          <a:xfrm>
            <a:off x="8064497" y="1411819"/>
            <a:ext cx="3696000" cy="485034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355591" indent="-355591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21766" indent="-359824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79473" indent="-357708">
              <a:buSzPct val="100000"/>
              <a:buFont typeface="Symbol" panose="05050102010706020507" pitchFamily="18" charset="2"/>
              <a:buChar char="-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836063" indent="0">
              <a:buNone/>
              <a:defRPr sz="2133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4224001" y="1411819"/>
            <a:ext cx="3740153" cy="485034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355591" indent="-355591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21766" indent="-359824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79473" indent="-357708">
              <a:buSzPct val="100000"/>
              <a:buFont typeface="Symbol" panose="05050102010706020507" pitchFamily="18" charset="2"/>
              <a:buChar char="-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836063" indent="0">
              <a:buNone/>
              <a:defRPr sz="2133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4. Juli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WKÖ Symposium Energiewenderecht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2000" y="259200"/>
            <a:ext cx="8880357" cy="48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sz="3467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4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31796" y="748232"/>
            <a:ext cx="8880357" cy="289533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2133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127727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- E-Con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446296" y="404284"/>
            <a:ext cx="8846400" cy="48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3467" noProof="0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4. Juli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WKÖ Symposium Energiewenderecht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0527" y="4154139"/>
            <a:ext cx="8650947" cy="175917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467">
                <a:solidFill>
                  <a:srgbClr val="0066A9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AT" altLang="de-DE" noProof="0" dirty="0"/>
          </a:p>
        </p:txBody>
      </p:sp>
      <p:grpSp>
        <p:nvGrpSpPr>
          <p:cNvPr id="14" name="Gruppieren 13"/>
          <p:cNvGrpSpPr>
            <a:grpSpLocks noChangeAspect="1"/>
          </p:cNvGrpSpPr>
          <p:nvPr userDrawn="1"/>
        </p:nvGrpSpPr>
        <p:grpSpPr>
          <a:xfrm>
            <a:off x="5236503" y="1868803"/>
            <a:ext cx="1718996" cy="1776000"/>
            <a:chOff x="467544" y="1660398"/>
            <a:chExt cx="1764196" cy="1822704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547"/>
            <a:stretch/>
          </p:blipFill>
          <p:spPr>
            <a:xfrm>
              <a:off x="467544" y="1660398"/>
              <a:ext cx="1764196" cy="1822704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 userDrawn="1"/>
          </p:nvSpPr>
          <p:spPr>
            <a:xfrm>
              <a:off x="1943708" y="2374474"/>
              <a:ext cx="288032" cy="2411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t"/>
            <a:lstStyle/>
            <a:p>
              <a:pPr algn="ctr"/>
              <a:endParaRPr lang="de-DE" sz="2400" dirty="0">
                <a:solidFill>
                  <a:srgbClr val="0066A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883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mr^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446296" y="404284"/>
            <a:ext cx="8846400" cy="48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3467" noProof="0" dirty="0">
              <a:solidFill>
                <a:schemeClr val="bg1"/>
              </a:solidFill>
            </a:endParaRPr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432000" y="1411200"/>
            <a:ext cx="3696000" cy="1537317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55591" indent="-355591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21766" indent="-359824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79473" indent="-357708">
              <a:buSzPct val="120000"/>
              <a:buFont typeface="Symbol" panose="05050102010706020507" pitchFamily="18" charset="2"/>
              <a:buChar char="-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836063" indent="0">
              <a:buNone/>
              <a:defRPr sz="2133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Inhaltsplatzhalter 7"/>
          <p:cNvSpPr>
            <a:spLocks noGrp="1"/>
          </p:cNvSpPr>
          <p:nvPr>
            <p:ph sz="quarter" idx="14" hasCustomPrompt="1"/>
          </p:nvPr>
        </p:nvSpPr>
        <p:spPr>
          <a:xfrm>
            <a:off x="431500" y="3053987"/>
            <a:ext cx="3696000" cy="1526479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55591" indent="-355591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21766" indent="-359824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79473" indent="-357708">
              <a:buSzPct val="120000"/>
              <a:buFont typeface="Symbol" panose="05050102010706020507" pitchFamily="18" charset="2"/>
              <a:buChar char="-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836063" indent="0">
              <a:buNone/>
              <a:defRPr sz="2133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Inhaltsplatzhalter 7"/>
          <p:cNvSpPr>
            <a:spLocks noGrp="1"/>
          </p:cNvSpPr>
          <p:nvPr>
            <p:ph sz="quarter" idx="15" hasCustomPrompt="1"/>
          </p:nvPr>
        </p:nvSpPr>
        <p:spPr>
          <a:xfrm>
            <a:off x="431204" y="4686169"/>
            <a:ext cx="3696000" cy="1574931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55591" indent="-355591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21766" indent="-359824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79473" indent="-357708">
              <a:buSzPct val="120000"/>
              <a:buFont typeface="Symbol" panose="05050102010706020507" pitchFamily="18" charset="2"/>
              <a:buChar char="-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836063" indent="0">
              <a:buNone/>
              <a:defRPr sz="2133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Inhaltsplatzhalter 7"/>
          <p:cNvSpPr>
            <a:spLocks noGrp="1"/>
          </p:cNvSpPr>
          <p:nvPr>
            <p:ph sz="quarter" idx="16" hasCustomPrompt="1"/>
          </p:nvPr>
        </p:nvSpPr>
        <p:spPr>
          <a:xfrm>
            <a:off x="4233031" y="1411200"/>
            <a:ext cx="3736220" cy="1537317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55591" indent="-355591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21766" indent="-359824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79473" indent="-357708">
              <a:buSzPct val="120000"/>
              <a:buFont typeface="Symbol" panose="05050102010706020507" pitchFamily="18" charset="2"/>
              <a:buChar char="-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836063" indent="0">
              <a:buNone/>
              <a:defRPr sz="2133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6" name="Inhaltsplatzhalter 7"/>
          <p:cNvSpPr>
            <a:spLocks noGrp="1"/>
          </p:cNvSpPr>
          <p:nvPr>
            <p:ph sz="quarter" idx="17" hasCustomPrompt="1"/>
          </p:nvPr>
        </p:nvSpPr>
        <p:spPr>
          <a:xfrm>
            <a:off x="4233031" y="3053987"/>
            <a:ext cx="3736220" cy="1526479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55591" indent="-355591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21766" indent="-359824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79473" indent="-357708">
              <a:buSzPct val="120000"/>
              <a:buFont typeface="Symbol" panose="05050102010706020507" pitchFamily="18" charset="2"/>
              <a:buChar char="-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836063" indent="0">
              <a:buNone/>
              <a:defRPr sz="2133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0" name="Inhaltsplatzhalter 7"/>
          <p:cNvSpPr>
            <a:spLocks noGrp="1"/>
          </p:cNvSpPr>
          <p:nvPr>
            <p:ph sz="quarter" idx="18" hasCustomPrompt="1"/>
          </p:nvPr>
        </p:nvSpPr>
        <p:spPr>
          <a:xfrm>
            <a:off x="4233031" y="4686169"/>
            <a:ext cx="3736220" cy="1574931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55591" indent="-355591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21766" indent="-359824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79473" indent="-357708">
              <a:buSzPct val="120000"/>
              <a:buFont typeface="Symbol" panose="05050102010706020507" pitchFamily="18" charset="2"/>
              <a:buChar char="-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836063" indent="0">
              <a:buNone/>
              <a:defRPr sz="2133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1" name="Inhaltsplatzhalter 7"/>
          <p:cNvSpPr>
            <a:spLocks noGrp="1"/>
          </p:cNvSpPr>
          <p:nvPr>
            <p:ph sz="quarter" idx="19" hasCustomPrompt="1"/>
          </p:nvPr>
        </p:nvSpPr>
        <p:spPr>
          <a:xfrm>
            <a:off x="8073232" y="1411200"/>
            <a:ext cx="3686969" cy="1537317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55591" indent="-355591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21766" indent="-359824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79473" indent="-357708">
              <a:buSzPct val="120000"/>
              <a:buFont typeface="Symbol" panose="05050102010706020507" pitchFamily="18" charset="2"/>
              <a:buChar char="-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836063" indent="0">
              <a:buNone/>
              <a:defRPr sz="2133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2" name="Inhaltsplatzhalter 7"/>
          <p:cNvSpPr>
            <a:spLocks noGrp="1"/>
          </p:cNvSpPr>
          <p:nvPr>
            <p:ph sz="quarter" idx="20" hasCustomPrompt="1"/>
          </p:nvPr>
        </p:nvSpPr>
        <p:spPr>
          <a:xfrm>
            <a:off x="8073232" y="3053987"/>
            <a:ext cx="3686969" cy="1526479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55591" indent="-355591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21766" indent="-359824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79473" indent="-357708">
              <a:buSzPct val="120000"/>
              <a:buFont typeface="Symbol" panose="05050102010706020507" pitchFamily="18" charset="2"/>
              <a:buChar char="-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836063" indent="0">
              <a:buNone/>
              <a:defRPr sz="2133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3" name="Inhaltsplatzhalter 7"/>
          <p:cNvSpPr>
            <a:spLocks noGrp="1"/>
          </p:cNvSpPr>
          <p:nvPr>
            <p:ph sz="quarter" idx="21" hasCustomPrompt="1"/>
          </p:nvPr>
        </p:nvSpPr>
        <p:spPr>
          <a:xfrm>
            <a:off x="8073232" y="4686169"/>
            <a:ext cx="3686969" cy="1574931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55591" indent="-355591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721766" indent="-359824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079473" indent="-357708">
              <a:buSzPct val="120000"/>
              <a:buFont typeface="Symbol" panose="05050102010706020507" pitchFamily="18" charset="2"/>
              <a:buChar char="-"/>
              <a:defRPr sz="2133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836063" indent="0">
              <a:buNone/>
              <a:defRPr sz="2133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4. Juli 2018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WKÖ Symposium Energiewenderecht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2000" y="259200"/>
            <a:ext cx="8880357" cy="48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3467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24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31796" y="748232"/>
            <a:ext cx="8880357" cy="289533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2133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1186417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4237" y="3176"/>
            <a:ext cx="12187763" cy="6854824"/>
          </a:xfrm>
          <a:prstGeom prst="rect">
            <a:avLst/>
          </a:prstGeom>
          <a:solidFill>
            <a:srgbClr val="0066A9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rtlCol="0" anchor="t"/>
          <a:lstStyle/>
          <a:p>
            <a:pPr algn="ctr"/>
            <a:endParaRPr lang="de-DE" sz="2400" dirty="0">
              <a:solidFill>
                <a:srgbClr val="0066A9"/>
              </a:solidFill>
            </a:endParaRPr>
          </a:p>
        </p:txBody>
      </p:sp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3782037" y="2840961"/>
            <a:ext cx="4753571" cy="41036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defRPr sz="2133" b="1" cap="sm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AT" noProof="0" dirty="0"/>
              <a:t>Titel Vorname Name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5711957" y="3348522"/>
            <a:ext cx="2823649" cy="410369"/>
          </a:xfrm>
          <a:prstGeom prst="rect">
            <a:avLst/>
          </a:prstGeom>
        </p:spPr>
        <p:txBody>
          <a:bodyPr lIns="36000" anchor="ctr">
            <a:noAutofit/>
          </a:bodyPr>
          <a:lstStyle>
            <a:lvl1pPr>
              <a:defRPr sz="213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DW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4438761" y="3348522"/>
            <a:ext cx="1215484" cy="41036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2133" dirty="0">
                <a:solidFill>
                  <a:schemeClr val="bg1"/>
                </a:solidFill>
                <a:latin typeface="Arial Narrow" panose="020B0606020202030204" pitchFamily="34" charset="0"/>
              </a:rPr>
              <a:t>+43 1 24724</a:t>
            </a:r>
            <a:endParaRPr lang="en-GB" sz="2133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Inhaltsplatzhalter 2"/>
          <p:cNvSpPr>
            <a:spLocks noGrp="1"/>
          </p:cNvSpPr>
          <p:nvPr>
            <p:ph idx="14" hasCustomPrompt="1"/>
          </p:nvPr>
        </p:nvSpPr>
        <p:spPr>
          <a:xfrm>
            <a:off x="4438762" y="3804850"/>
            <a:ext cx="4096845" cy="41036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2133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vorname.nachname@e-control.at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4438767" y="4273740"/>
            <a:ext cx="4096843" cy="41036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2133" dirty="0">
                <a:solidFill>
                  <a:schemeClr val="bg1"/>
                </a:solidFill>
                <a:latin typeface="Arial Narrow" panose="020B0606020202030204" pitchFamily="34" charset="0"/>
              </a:rPr>
              <a:t>www.e-control.at</a:t>
            </a:r>
            <a:endParaRPr lang="en-GB" sz="2133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hteck 18"/>
          <p:cNvSpPr/>
          <p:nvPr userDrawn="1"/>
        </p:nvSpPr>
        <p:spPr>
          <a:xfrm>
            <a:off x="3676122" y="3307485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dirty="0">
                <a:solidFill>
                  <a:schemeClr val="bg1"/>
                </a:solidFill>
                <a:sym typeface="Wingdings 2" pitchFamily="18" charset="2"/>
              </a:rPr>
              <a:t>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3668641" y="3763813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b="1" dirty="0">
                <a:solidFill>
                  <a:schemeClr val="bg1"/>
                </a:solidFill>
                <a:cs typeface="Arial" charset="0"/>
                <a:sym typeface="Wingdings" pitchFamily="2" charset="2"/>
              </a:rPr>
              <a:t>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3688946" y="423270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b="1" dirty="0">
                <a:solidFill>
                  <a:schemeClr val="bg1"/>
                </a:solidFill>
                <a:cs typeface="Arial" charset="0"/>
                <a:sym typeface="Webdings" pitchFamily="18" charset="2"/>
              </a:rPr>
              <a:t></a:t>
            </a: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00" y="364800"/>
            <a:ext cx="2190341" cy="576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4. Juli 2018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WKÖ Symposium Energiewenderecht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2000" y="412800"/>
            <a:ext cx="8880357" cy="48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3467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3705647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  <p15:guide id="4" pos="5556">
          <p15:clr>
            <a:srgbClr val="FBAE40"/>
          </p15:clr>
        </p15:guide>
        <p15:guide id="5" orient="horz" pos="690">
          <p15:clr>
            <a:srgbClr val="FBAE40"/>
          </p15:clr>
        </p15:guide>
        <p15:guide id="6" orient="horz" pos="295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_DE_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4237" y="3176"/>
            <a:ext cx="12187763" cy="6854824"/>
          </a:xfrm>
          <a:prstGeom prst="rect">
            <a:avLst/>
          </a:prstGeom>
          <a:solidFill>
            <a:srgbClr val="0066A9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rtlCol="0" anchor="t"/>
          <a:lstStyle/>
          <a:p>
            <a:pPr algn="ctr"/>
            <a:endParaRPr lang="de-DE" sz="2400" dirty="0">
              <a:solidFill>
                <a:srgbClr val="0066A9"/>
              </a:solidFill>
            </a:endParaRPr>
          </a:p>
        </p:txBody>
      </p:sp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00" y="364800"/>
            <a:ext cx="2190341" cy="576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4. Juli 2018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WKÖ Symposium Energiewenderecht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9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2000" y="412800"/>
            <a:ext cx="8880357" cy="48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3467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Kontakt</a:t>
            </a:r>
          </a:p>
        </p:txBody>
      </p:sp>
      <p:sp>
        <p:nvSpPr>
          <p:cNvPr id="50" name="Inhaltsplatzhalter 2"/>
          <p:cNvSpPr>
            <a:spLocks noGrp="1"/>
          </p:cNvSpPr>
          <p:nvPr>
            <p:ph idx="1" hasCustomPrompt="1"/>
          </p:nvPr>
        </p:nvSpPr>
        <p:spPr>
          <a:xfrm>
            <a:off x="884096" y="1604798"/>
            <a:ext cx="4753571" cy="41036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defRPr sz="2133" b="1" cap="sm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AT" noProof="0" dirty="0"/>
              <a:t>Titel Vorname Name</a:t>
            </a:r>
          </a:p>
        </p:txBody>
      </p:sp>
      <p:sp>
        <p:nvSpPr>
          <p:cNvPr id="51" name="Inhaltsplatzhalter 2"/>
          <p:cNvSpPr>
            <a:spLocks noGrp="1"/>
          </p:cNvSpPr>
          <p:nvPr>
            <p:ph idx="13" hasCustomPrompt="1"/>
          </p:nvPr>
        </p:nvSpPr>
        <p:spPr>
          <a:xfrm>
            <a:off x="2831637" y="2112360"/>
            <a:ext cx="2806028" cy="410369"/>
          </a:xfrm>
          <a:prstGeom prst="rect">
            <a:avLst/>
          </a:prstGeom>
        </p:spPr>
        <p:txBody>
          <a:bodyPr lIns="36000" anchor="ctr">
            <a:noAutofit/>
          </a:bodyPr>
          <a:lstStyle>
            <a:lvl1pPr>
              <a:defRPr sz="213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DW</a:t>
            </a:r>
          </a:p>
        </p:txBody>
      </p:sp>
      <p:sp>
        <p:nvSpPr>
          <p:cNvPr id="52" name="Textfeld 51"/>
          <p:cNvSpPr txBox="1"/>
          <p:nvPr userDrawn="1"/>
        </p:nvSpPr>
        <p:spPr>
          <a:xfrm>
            <a:off x="1540819" y="2112360"/>
            <a:ext cx="1215484" cy="41036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2133" dirty="0">
                <a:solidFill>
                  <a:schemeClr val="bg1"/>
                </a:solidFill>
                <a:latin typeface="Arial Narrow" panose="020B0606020202030204" pitchFamily="34" charset="0"/>
              </a:rPr>
              <a:t>+43 1 24724</a:t>
            </a:r>
            <a:endParaRPr lang="en-GB" sz="2133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Inhaltsplatzhalter 2"/>
          <p:cNvSpPr>
            <a:spLocks noGrp="1"/>
          </p:cNvSpPr>
          <p:nvPr>
            <p:ph idx="14" hasCustomPrompt="1"/>
          </p:nvPr>
        </p:nvSpPr>
        <p:spPr>
          <a:xfrm>
            <a:off x="1540820" y="2568688"/>
            <a:ext cx="4096845" cy="41036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2133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vorname.nachname@e-control.at</a:t>
            </a:r>
          </a:p>
        </p:txBody>
      </p:sp>
      <p:sp>
        <p:nvSpPr>
          <p:cNvPr id="54" name="Textfeld 53"/>
          <p:cNvSpPr txBox="1"/>
          <p:nvPr userDrawn="1"/>
        </p:nvSpPr>
        <p:spPr>
          <a:xfrm>
            <a:off x="1540825" y="3037577"/>
            <a:ext cx="4096843" cy="41036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2133" dirty="0">
                <a:solidFill>
                  <a:schemeClr val="bg1"/>
                </a:solidFill>
                <a:latin typeface="Arial Narrow" panose="020B0606020202030204" pitchFamily="34" charset="0"/>
              </a:rPr>
              <a:t>www.e-control.at</a:t>
            </a:r>
            <a:endParaRPr lang="en-GB" sz="2133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Rechteck 54"/>
          <p:cNvSpPr/>
          <p:nvPr userDrawn="1"/>
        </p:nvSpPr>
        <p:spPr>
          <a:xfrm>
            <a:off x="778181" y="2071322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dirty="0">
                <a:solidFill>
                  <a:schemeClr val="bg1"/>
                </a:solidFill>
                <a:sym typeface="Wingdings 2" pitchFamily="18" charset="2"/>
              </a:rPr>
              <a:t>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56" name="Rechteck 55"/>
          <p:cNvSpPr/>
          <p:nvPr userDrawn="1"/>
        </p:nvSpPr>
        <p:spPr>
          <a:xfrm>
            <a:off x="770700" y="252765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b="1" dirty="0">
                <a:solidFill>
                  <a:schemeClr val="bg1"/>
                </a:solidFill>
                <a:cs typeface="Arial" charset="0"/>
                <a:sym typeface="Wingdings" pitchFamily="2" charset="2"/>
              </a:rPr>
              <a:t>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57" name="Rechteck 56"/>
          <p:cNvSpPr/>
          <p:nvPr userDrawn="1"/>
        </p:nvSpPr>
        <p:spPr>
          <a:xfrm>
            <a:off x="791005" y="299654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b="1" dirty="0">
                <a:solidFill>
                  <a:schemeClr val="bg1"/>
                </a:solidFill>
                <a:cs typeface="Arial" charset="0"/>
                <a:sym typeface="Webdings" pitchFamily="18" charset="2"/>
              </a:rPr>
              <a:t>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58" name="Inhaltsplatzhalter 2"/>
          <p:cNvSpPr>
            <a:spLocks noGrp="1"/>
          </p:cNvSpPr>
          <p:nvPr>
            <p:ph idx="27" hasCustomPrompt="1"/>
          </p:nvPr>
        </p:nvSpPr>
        <p:spPr>
          <a:xfrm>
            <a:off x="881725" y="4092337"/>
            <a:ext cx="4753571" cy="41036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defRPr sz="2133" b="1" cap="sm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AT" noProof="0" dirty="0"/>
              <a:t>Titel Vorname Name</a:t>
            </a:r>
          </a:p>
        </p:txBody>
      </p:sp>
      <p:sp>
        <p:nvSpPr>
          <p:cNvPr id="59" name="Inhaltsplatzhalter 2"/>
          <p:cNvSpPr>
            <a:spLocks noGrp="1"/>
          </p:cNvSpPr>
          <p:nvPr>
            <p:ph idx="28" hasCustomPrompt="1"/>
          </p:nvPr>
        </p:nvSpPr>
        <p:spPr>
          <a:xfrm>
            <a:off x="2831636" y="4599898"/>
            <a:ext cx="2803659" cy="410369"/>
          </a:xfrm>
          <a:prstGeom prst="rect">
            <a:avLst/>
          </a:prstGeom>
        </p:spPr>
        <p:txBody>
          <a:bodyPr lIns="36000" anchor="ctr">
            <a:noAutofit/>
          </a:bodyPr>
          <a:lstStyle>
            <a:lvl1pPr>
              <a:defRPr sz="213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DW</a:t>
            </a:r>
          </a:p>
        </p:txBody>
      </p:sp>
      <p:sp>
        <p:nvSpPr>
          <p:cNvPr id="60" name="Textfeld 59"/>
          <p:cNvSpPr txBox="1"/>
          <p:nvPr userDrawn="1"/>
        </p:nvSpPr>
        <p:spPr>
          <a:xfrm>
            <a:off x="1538449" y="4599898"/>
            <a:ext cx="1215484" cy="41036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2133" dirty="0">
                <a:solidFill>
                  <a:schemeClr val="bg1"/>
                </a:solidFill>
                <a:latin typeface="Arial Narrow" panose="020B0606020202030204" pitchFamily="34" charset="0"/>
              </a:rPr>
              <a:t>+43 1 24724</a:t>
            </a:r>
            <a:endParaRPr lang="en-GB" sz="2133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1" name="Inhaltsplatzhalter 2"/>
          <p:cNvSpPr>
            <a:spLocks noGrp="1"/>
          </p:cNvSpPr>
          <p:nvPr>
            <p:ph idx="29" hasCustomPrompt="1"/>
          </p:nvPr>
        </p:nvSpPr>
        <p:spPr>
          <a:xfrm>
            <a:off x="1538449" y="5056226"/>
            <a:ext cx="4096845" cy="41036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2133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vorname.nachname@e-control.at</a:t>
            </a:r>
          </a:p>
        </p:txBody>
      </p:sp>
      <p:sp>
        <p:nvSpPr>
          <p:cNvPr id="62" name="Textfeld 61"/>
          <p:cNvSpPr txBox="1"/>
          <p:nvPr userDrawn="1"/>
        </p:nvSpPr>
        <p:spPr>
          <a:xfrm>
            <a:off x="1538455" y="5525116"/>
            <a:ext cx="4096843" cy="41036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2133" dirty="0">
                <a:solidFill>
                  <a:schemeClr val="bg1"/>
                </a:solidFill>
                <a:latin typeface="Arial Narrow" panose="020B0606020202030204" pitchFamily="34" charset="0"/>
              </a:rPr>
              <a:t>www.e-control.at</a:t>
            </a:r>
            <a:endParaRPr lang="en-GB" sz="2133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3" name="Rechteck 62"/>
          <p:cNvSpPr/>
          <p:nvPr userDrawn="1"/>
        </p:nvSpPr>
        <p:spPr>
          <a:xfrm>
            <a:off x="775810" y="4558861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dirty="0">
                <a:solidFill>
                  <a:schemeClr val="bg1"/>
                </a:solidFill>
                <a:sym typeface="Wingdings 2" pitchFamily="18" charset="2"/>
              </a:rPr>
              <a:t>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64" name="Rechteck 63"/>
          <p:cNvSpPr/>
          <p:nvPr userDrawn="1"/>
        </p:nvSpPr>
        <p:spPr>
          <a:xfrm>
            <a:off x="768329" y="5015189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b="1" dirty="0">
                <a:solidFill>
                  <a:schemeClr val="bg1"/>
                </a:solidFill>
                <a:cs typeface="Arial" charset="0"/>
                <a:sym typeface="Wingdings" pitchFamily="2" charset="2"/>
              </a:rPr>
              <a:t>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65" name="Rechteck 64"/>
          <p:cNvSpPr/>
          <p:nvPr userDrawn="1"/>
        </p:nvSpPr>
        <p:spPr>
          <a:xfrm>
            <a:off x="788634" y="548407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b="1" dirty="0">
                <a:solidFill>
                  <a:schemeClr val="bg1"/>
                </a:solidFill>
                <a:cs typeface="Arial" charset="0"/>
                <a:sym typeface="Webdings" pitchFamily="18" charset="2"/>
              </a:rPr>
              <a:t>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66" name="Inhaltsplatzhalter 2"/>
          <p:cNvSpPr>
            <a:spLocks noGrp="1"/>
          </p:cNvSpPr>
          <p:nvPr>
            <p:ph idx="30" hasCustomPrompt="1"/>
          </p:nvPr>
        </p:nvSpPr>
        <p:spPr>
          <a:xfrm>
            <a:off x="6546651" y="1604798"/>
            <a:ext cx="4753571" cy="41036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defRPr sz="2133" b="1" cap="sm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AT" noProof="0" dirty="0"/>
              <a:t>Titel Vorname Name</a:t>
            </a:r>
          </a:p>
        </p:txBody>
      </p:sp>
      <p:sp>
        <p:nvSpPr>
          <p:cNvPr id="67" name="Inhaltsplatzhalter 2"/>
          <p:cNvSpPr>
            <a:spLocks noGrp="1"/>
          </p:cNvSpPr>
          <p:nvPr>
            <p:ph idx="31" hasCustomPrompt="1"/>
          </p:nvPr>
        </p:nvSpPr>
        <p:spPr>
          <a:xfrm>
            <a:off x="8496266" y="2112360"/>
            <a:ext cx="2803953" cy="410369"/>
          </a:xfrm>
          <a:prstGeom prst="rect">
            <a:avLst/>
          </a:prstGeom>
        </p:spPr>
        <p:txBody>
          <a:bodyPr lIns="36000" anchor="ctr">
            <a:noAutofit/>
          </a:bodyPr>
          <a:lstStyle>
            <a:lvl1pPr>
              <a:defRPr sz="213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DW</a:t>
            </a:r>
          </a:p>
        </p:txBody>
      </p:sp>
      <p:sp>
        <p:nvSpPr>
          <p:cNvPr id="68" name="Textfeld 67"/>
          <p:cNvSpPr txBox="1"/>
          <p:nvPr userDrawn="1"/>
        </p:nvSpPr>
        <p:spPr>
          <a:xfrm>
            <a:off x="7203374" y="2112360"/>
            <a:ext cx="1215484" cy="41036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2133" dirty="0">
                <a:solidFill>
                  <a:schemeClr val="bg1"/>
                </a:solidFill>
                <a:latin typeface="Arial Narrow" panose="020B0606020202030204" pitchFamily="34" charset="0"/>
              </a:rPr>
              <a:t>+43 1 24724</a:t>
            </a:r>
            <a:endParaRPr lang="en-GB" sz="2133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Inhaltsplatzhalter 2"/>
          <p:cNvSpPr>
            <a:spLocks noGrp="1"/>
          </p:cNvSpPr>
          <p:nvPr>
            <p:ph idx="32" hasCustomPrompt="1"/>
          </p:nvPr>
        </p:nvSpPr>
        <p:spPr>
          <a:xfrm>
            <a:off x="7203375" y="2568688"/>
            <a:ext cx="4096845" cy="41036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2133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vorname.nachname@e-control.at</a:t>
            </a:r>
          </a:p>
        </p:txBody>
      </p:sp>
      <p:sp>
        <p:nvSpPr>
          <p:cNvPr id="70" name="Textfeld 69"/>
          <p:cNvSpPr txBox="1"/>
          <p:nvPr userDrawn="1"/>
        </p:nvSpPr>
        <p:spPr>
          <a:xfrm>
            <a:off x="7203380" y="3037577"/>
            <a:ext cx="4096843" cy="41036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2133" dirty="0">
                <a:solidFill>
                  <a:schemeClr val="bg1"/>
                </a:solidFill>
                <a:latin typeface="Arial Narrow" panose="020B0606020202030204" pitchFamily="34" charset="0"/>
              </a:rPr>
              <a:t>www.e-control.at</a:t>
            </a:r>
            <a:endParaRPr lang="en-GB" sz="2133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Rechteck 70"/>
          <p:cNvSpPr/>
          <p:nvPr userDrawn="1"/>
        </p:nvSpPr>
        <p:spPr>
          <a:xfrm>
            <a:off x="6440735" y="2071322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dirty="0">
                <a:solidFill>
                  <a:schemeClr val="bg1"/>
                </a:solidFill>
                <a:sym typeface="Wingdings 2" pitchFamily="18" charset="2"/>
              </a:rPr>
              <a:t>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72" name="Rechteck 71"/>
          <p:cNvSpPr/>
          <p:nvPr userDrawn="1"/>
        </p:nvSpPr>
        <p:spPr>
          <a:xfrm>
            <a:off x="6433254" y="252765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b="1" dirty="0">
                <a:solidFill>
                  <a:schemeClr val="bg1"/>
                </a:solidFill>
                <a:cs typeface="Arial" charset="0"/>
                <a:sym typeface="Wingdings" pitchFamily="2" charset="2"/>
              </a:rPr>
              <a:t>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73" name="Rechteck 72"/>
          <p:cNvSpPr/>
          <p:nvPr userDrawn="1"/>
        </p:nvSpPr>
        <p:spPr>
          <a:xfrm>
            <a:off x="6453559" y="299654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b="1" dirty="0">
                <a:solidFill>
                  <a:schemeClr val="bg1"/>
                </a:solidFill>
                <a:cs typeface="Arial" charset="0"/>
                <a:sym typeface="Webdings" pitchFamily="18" charset="2"/>
              </a:rPr>
              <a:t>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74" name="Inhaltsplatzhalter 2"/>
          <p:cNvSpPr>
            <a:spLocks noGrp="1"/>
          </p:cNvSpPr>
          <p:nvPr>
            <p:ph idx="33" hasCustomPrompt="1"/>
          </p:nvPr>
        </p:nvSpPr>
        <p:spPr>
          <a:xfrm>
            <a:off x="6544280" y="4092337"/>
            <a:ext cx="4753571" cy="41036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defRPr sz="2133" b="1" cap="sm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AT" noProof="0" dirty="0"/>
              <a:t>Titel Vorname Name</a:t>
            </a:r>
          </a:p>
        </p:txBody>
      </p:sp>
      <p:sp>
        <p:nvSpPr>
          <p:cNvPr id="75" name="Inhaltsplatzhalter 2"/>
          <p:cNvSpPr>
            <a:spLocks noGrp="1"/>
          </p:cNvSpPr>
          <p:nvPr>
            <p:ph idx="34" hasCustomPrompt="1"/>
          </p:nvPr>
        </p:nvSpPr>
        <p:spPr>
          <a:xfrm>
            <a:off x="8496265" y="4599898"/>
            <a:ext cx="2801584" cy="410369"/>
          </a:xfrm>
          <a:prstGeom prst="rect">
            <a:avLst/>
          </a:prstGeom>
        </p:spPr>
        <p:txBody>
          <a:bodyPr lIns="36000" anchor="ctr">
            <a:noAutofit/>
          </a:bodyPr>
          <a:lstStyle>
            <a:lvl1pPr>
              <a:defRPr sz="213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DW</a:t>
            </a:r>
          </a:p>
        </p:txBody>
      </p:sp>
      <p:sp>
        <p:nvSpPr>
          <p:cNvPr id="76" name="Textfeld 75"/>
          <p:cNvSpPr txBox="1"/>
          <p:nvPr userDrawn="1"/>
        </p:nvSpPr>
        <p:spPr>
          <a:xfrm>
            <a:off x="7201003" y="4599898"/>
            <a:ext cx="1215484" cy="41036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2133" dirty="0">
                <a:solidFill>
                  <a:schemeClr val="bg1"/>
                </a:solidFill>
                <a:latin typeface="Arial Narrow" panose="020B0606020202030204" pitchFamily="34" charset="0"/>
              </a:rPr>
              <a:t>+43 1 24724</a:t>
            </a:r>
            <a:endParaRPr lang="en-GB" sz="2133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7" name="Inhaltsplatzhalter 2"/>
          <p:cNvSpPr>
            <a:spLocks noGrp="1"/>
          </p:cNvSpPr>
          <p:nvPr>
            <p:ph idx="35" hasCustomPrompt="1"/>
          </p:nvPr>
        </p:nvSpPr>
        <p:spPr>
          <a:xfrm>
            <a:off x="7201004" y="5056226"/>
            <a:ext cx="4096845" cy="41036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2133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vorname.nachname@e-control.at</a:t>
            </a:r>
          </a:p>
        </p:txBody>
      </p:sp>
      <p:sp>
        <p:nvSpPr>
          <p:cNvPr id="78" name="Textfeld 77"/>
          <p:cNvSpPr txBox="1"/>
          <p:nvPr userDrawn="1"/>
        </p:nvSpPr>
        <p:spPr>
          <a:xfrm>
            <a:off x="7201009" y="5525116"/>
            <a:ext cx="4096843" cy="41036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2133" dirty="0">
                <a:solidFill>
                  <a:schemeClr val="bg1"/>
                </a:solidFill>
                <a:latin typeface="Arial Narrow" panose="020B0606020202030204" pitchFamily="34" charset="0"/>
              </a:rPr>
              <a:t>www.e-control.at</a:t>
            </a:r>
            <a:endParaRPr lang="en-GB" sz="2133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Rechteck 78"/>
          <p:cNvSpPr/>
          <p:nvPr userDrawn="1"/>
        </p:nvSpPr>
        <p:spPr>
          <a:xfrm>
            <a:off x="6438365" y="4558861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dirty="0">
                <a:solidFill>
                  <a:schemeClr val="bg1"/>
                </a:solidFill>
                <a:sym typeface="Wingdings 2" pitchFamily="18" charset="2"/>
              </a:rPr>
              <a:t>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80" name="Rechteck 79"/>
          <p:cNvSpPr/>
          <p:nvPr userDrawn="1"/>
        </p:nvSpPr>
        <p:spPr>
          <a:xfrm>
            <a:off x="6430884" y="5015189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b="1" dirty="0">
                <a:solidFill>
                  <a:schemeClr val="bg1"/>
                </a:solidFill>
                <a:cs typeface="Arial" charset="0"/>
                <a:sym typeface="Wingdings" pitchFamily="2" charset="2"/>
              </a:rPr>
              <a:t>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81" name="Rechteck 80"/>
          <p:cNvSpPr/>
          <p:nvPr userDrawn="1"/>
        </p:nvSpPr>
        <p:spPr>
          <a:xfrm>
            <a:off x="6451189" y="548407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400" b="1" dirty="0">
                <a:solidFill>
                  <a:schemeClr val="bg1"/>
                </a:solidFill>
                <a:cs typeface="Arial" charset="0"/>
                <a:sym typeface="Webdings" pitchFamily="18" charset="2"/>
              </a:rPr>
              <a:t>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29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  <p15:guide id="4" pos="5556">
          <p15:clr>
            <a:srgbClr val="FBAE40"/>
          </p15:clr>
        </p15:guide>
        <p15:guide id="5" orient="horz" pos="690">
          <p15:clr>
            <a:srgbClr val="FBAE40"/>
          </p15:clr>
        </p15:guide>
        <p15:guide id="6" orient="horz" pos="295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aver - Ende -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800"/>
          </a:p>
        </p:txBody>
      </p:sp>
      <p:sp>
        <p:nvSpPr>
          <p:cNvPr id="2" name="Rechteck 1"/>
          <p:cNvSpPr/>
          <p:nvPr userDrawn="1"/>
        </p:nvSpPr>
        <p:spPr>
          <a:xfrm>
            <a:off x="3048000" y="3264075"/>
            <a:ext cx="6096000" cy="23909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E-Control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6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Rudolfsplatz</a:t>
            </a:r>
            <a:r>
              <a:rPr kumimoji="0" lang="de-DE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13a, 1010 Wien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Tel.: +43 1 24 7 24-0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Fax: +43 1 247 24-900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E-Mail: office@e-control.at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www.e-control.at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Twitter: www.twitter.com/energiecontrol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Facebook: www.facebook.com/energie.control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1727515" y="1725090"/>
            <a:ext cx="8736971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73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Arial" panose="020B0604020202020204" pitchFamily="34" charset="0"/>
              </a:rPr>
              <a:t>Unsere Energie </a:t>
            </a:r>
            <a:r>
              <a:rPr kumimoji="0" lang="de-DE" sz="373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gehört der Zukunft.</a:t>
            </a:r>
          </a:p>
        </p:txBody>
      </p:sp>
    </p:spTree>
    <p:extLst>
      <p:ext uri="{BB962C8B-B14F-4D97-AF65-F5344CB8AC3E}">
        <p14:creationId xmlns:p14="http://schemas.microsoft.com/office/powerpoint/2010/main" val="3555932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  <p15:guide id="4" pos="5556">
          <p15:clr>
            <a:srgbClr val="FBAE40"/>
          </p15:clr>
        </p15:guide>
        <p15:guide id="5" orient="horz" pos="3049">
          <p15:clr>
            <a:srgbClr val="FBAE40"/>
          </p15:clr>
        </p15:guide>
        <p15:guide id="6" orient="horz" pos="19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a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80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18" y="2517647"/>
            <a:ext cx="6931167" cy="182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94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  <p15:guide id="4" pos="5556">
          <p15:clr>
            <a:srgbClr val="FBAE40"/>
          </p15:clr>
        </p15:guide>
        <p15:guide id="5" orient="horz" pos="3049">
          <p15:clr>
            <a:srgbClr val="FBAE40"/>
          </p15:clr>
        </p15:guide>
        <p15:guide id="6" orient="horz" pos="19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-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446296" y="404284"/>
            <a:ext cx="8846400" cy="48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3467" noProof="0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4. Juli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WKÖ Symposium Energiewenderecht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0527" y="4154139"/>
            <a:ext cx="8650947" cy="175917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467">
                <a:solidFill>
                  <a:srgbClr val="0066A9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AT" altLang="de-DE" noProof="0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326" y="1652803"/>
            <a:ext cx="1341349" cy="22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80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- Ö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446296" y="404284"/>
            <a:ext cx="8846400" cy="48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3467" noProof="0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4. Juli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WKÖ Symposium Energiewenderecht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0527" y="4154139"/>
            <a:ext cx="8650947" cy="175917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467">
                <a:solidFill>
                  <a:srgbClr val="0066A9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AT" altLang="de-DE" noProof="0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862" y="1652803"/>
            <a:ext cx="1210279" cy="22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21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- Str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446296" y="404284"/>
            <a:ext cx="8846400" cy="48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3467" noProof="0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4. Juli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WKÖ Symposium Energiewenderecht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0527" y="4154139"/>
            <a:ext cx="8650947" cy="175917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467">
                <a:solidFill>
                  <a:srgbClr val="0066A9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AT" altLang="de-DE" noProof="0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00" y="1653048"/>
            <a:ext cx="2208000" cy="22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18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- Re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446296" y="404284"/>
            <a:ext cx="8846400" cy="48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3467" noProof="0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4. Juli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WKÖ Symposium Energiewenderecht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0527" y="4154139"/>
            <a:ext cx="8650947" cy="175917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467">
                <a:solidFill>
                  <a:srgbClr val="0066A9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AT" altLang="de-DE" noProof="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6FAA0BD-19A2-4CD2-890E-434FB4143F68}"/>
              </a:ext>
            </a:extLst>
          </p:cNvPr>
          <p:cNvSpPr/>
          <p:nvPr userDrawn="1"/>
        </p:nvSpPr>
        <p:spPr>
          <a:xfrm>
            <a:off x="5392483" y="998890"/>
            <a:ext cx="1407037" cy="2893100"/>
          </a:xfrm>
          <a:prstGeom prst="rect">
            <a:avLst/>
          </a:prstGeom>
          <a:noFill/>
        </p:spPr>
        <p:txBody>
          <a:bodyPr wrap="none" lIns="120000" tIns="60960" rIns="121920" bIns="60960">
            <a:spAutoFit/>
          </a:bodyPr>
          <a:lstStyle/>
          <a:p>
            <a:pPr algn="ctr"/>
            <a:r>
              <a:rPr lang="de-DE" sz="18000" b="1" cap="none" spc="67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</a:p>
        </p:txBody>
      </p:sp>
    </p:spTree>
    <p:extLst>
      <p:ext uri="{BB962C8B-B14F-4D97-AF65-F5344CB8AC3E}">
        <p14:creationId xmlns:p14="http://schemas.microsoft.com/office/powerpoint/2010/main" val="74408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446296" y="404284"/>
            <a:ext cx="8846400" cy="48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r>
              <a:rPr lang="de-DE" sz="3467" noProof="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4. Juli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WKÖ Symposium Energiewenderecht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4991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1-zeiliger Titel -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2000" y="412800"/>
            <a:ext cx="8880357" cy="48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90000"/>
              </a:lnSpc>
              <a:defRPr sz="3467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4. Juli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WKÖ Symposium Energiewenderecht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27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2000" y="259200"/>
            <a:ext cx="8880357" cy="48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sz="3467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31796" y="748232"/>
            <a:ext cx="8880357" cy="289533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2133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2133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AT" noProof="0" dirty="0"/>
              <a:t>Muster-Untertitel / Take </a:t>
            </a:r>
            <a:r>
              <a:rPr lang="de-AT" noProof="0" dirty="0" err="1"/>
              <a:t>home</a:t>
            </a:r>
            <a:r>
              <a:rPr lang="de-AT" noProof="0" dirty="0"/>
              <a:t> </a:t>
            </a:r>
            <a:r>
              <a:rPr lang="de-AT" noProof="0" dirty="0" err="1"/>
              <a:t>message</a:t>
            </a:r>
            <a:r>
              <a:rPr lang="de-AT" noProof="0" dirty="0"/>
              <a:t> (1-2 zeilig)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4. Juli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WKÖ Symposium Energiewenderecht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168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3175"/>
            <a:ext cx="12192000" cy="1296000"/>
          </a:xfrm>
          <a:prstGeom prst="rect">
            <a:avLst/>
          </a:prstGeom>
          <a:solidFill>
            <a:srgbClr val="0066A9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rtlCol="0" anchor="t"/>
          <a:lstStyle/>
          <a:p>
            <a:pPr algn="ctr"/>
            <a:endParaRPr lang="de-DE" sz="2400" dirty="0">
              <a:solidFill>
                <a:srgbClr val="0066A9"/>
              </a:solidFill>
            </a:endParaRPr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7"/>
            </p:custDataLst>
          </p:nvPr>
        </p:nvGraphicFramePr>
        <p:xfrm>
          <a:off x="2122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think-cell Folie" r:id="rId28" imgW="270" imgH="270" progId="TCLayout.ActiveDocument.1">
                  <p:embed/>
                </p:oleObj>
              </mc:Choice>
              <mc:Fallback>
                <p:oleObj name="think-cell Folie" r:id="rId28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122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431800" y="6358887"/>
            <a:ext cx="1440000" cy="2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r>
              <a:rPr lang="de-DE" noProof="0"/>
              <a:t>4. Juli 2018</a:t>
            </a:r>
            <a:endParaRPr lang="de-AT" noProof="0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2736000" y="6358887"/>
            <a:ext cx="6720000" cy="2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67">
                <a:solidFill>
                  <a:schemeClr val="tx2"/>
                </a:solidFill>
              </a:defRPr>
            </a:lvl1pPr>
          </a:lstStyle>
          <a:p>
            <a:r>
              <a:rPr lang="de-DE" noProof="0"/>
              <a:t>WKÖ Symposium Energiewenderecht</a:t>
            </a:r>
            <a:endParaRPr lang="de-AT" noProof="0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4"/>
          </p:nvPr>
        </p:nvSpPr>
        <p:spPr>
          <a:xfrm>
            <a:off x="10320469" y="6358887"/>
            <a:ext cx="1440000" cy="24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00" y="363175"/>
            <a:ext cx="2190341" cy="576000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31800" y="1413068"/>
            <a:ext cx="11320141" cy="48480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37223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</p:sldLayoutIdLst>
  <p:hf hdr="0"/>
  <p:txStyles>
    <p:titleStyle>
      <a:lvl1pPr algn="l" defTabSz="1219170" rtl="0" eaLnBrk="1" latinLnBrk="0" hangingPunct="1">
        <a:spcBef>
          <a:spcPct val="0"/>
        </a:spcBef>
        <a:buNone/>
        <a:defRPr sz="3733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219170" rtl="0" eaLnBrk="1" latinLnBrk="0" hangingPunct="1">
        <a:spcBef>
          <a:spcPts val="667"/>
        </a:spcBef>
        <a:buFont typeface="Arial" pitchFamily="34" charset="0"/>
        <a:buNone/>
        <a:defRPr sz="2133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357708" indent="-357708" algn="l" defTabSz="1219170" rtl="0" eaLnBrk="1" latinLnBrk="0" hangingPunct="1">
        <a:spcBef>
          <a:spcPts val="667"/>
        </a:spcBef>
        <a:buClr>
          <a:srgbClr val="0066A9"/>
        </a:buClr>
        <a:buFont typeface="Arial" panose="020B0604020202020204" pitchFamily="34" charset="0"/>
        <a:buChar char="&gt;"/>
        <a:defRPr sz="2133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715415" indent="-357708" algn="l" defTabSz="1219170" rtl="0" eaLnBrk="1" latinLnBrk="0" hangingPunct="1">
        <a:spcBef>
          <a:spcPts val="533"/>
        </a:spcBef>
        <a:buClr>
          <a:srgbClr val="0066A9"/>
        </a:buClr>
        <a:buFont typeface="Wingdings" panose="05000000000000000000" pitchFamily="2" charset="2"/>
        <a:buChar char=""/>
        <a:defRPr sz="2133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960943" indent="-364058" algn="l" defTabSz="1219170" rtl="0" eaLnBrk="1" latinLnBrk="0" hangingPunct="1">
        <a:spcBef>
          <a:spcPts val="533"/>
        </a:spcBef>
        <a:buFont typeface="Symbol" panose="05050102010706020507" pitchFamily="18" charset="2"/>
        <a:buChar char="-"/>
        <a:defRPr sz="2133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1195887" indent="-359824" algn="l" defTabSz="1219170" rtl="0" eaLnBrk="1" latinLnBrk="0" hangingPunct="1">
        <a:spcBef>
          <a:spcPts val="533"/>
        </a:spcBef>
        <a:buFont typeface="Arial" pitchFamily="34" charset="0"/>
        <a:buChar char="–"/>
        <a:defRPr sz="2133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01">
          <p15:clr>
            <a:srgbClr val="F26B43"/>
          </p15:clr>
        </p15:guide>
        <p15:guide id="2" pos="5556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2958">
          <p15:clr>
            <a:srgbClr val="F26B43"/>
          </p15:clr>
        </p15:guide>
        <p15:guide id="6" orient="horz" pos="667">
          <p15:clr>
            <a:srgbClr val="F26B43"/>
          </p15:clr>
        </p15:guide>
        <p15:guide id="7" pos="204">
          <p15:clr>
            <a:srgbClr val="F26B43"/>
          </p15:clr>
        </p15:guide>
        <p15:guide id="8" pos="1950">
          <p15:clr>
            <a:srgbClr val="F26B43"/>
          </p15:clr>
        </p15:guide>
        <p15:guide id="9" pos="3810">
          <p15:clr>
            <a:srgbClr val="F26B43"/>
          </p15:clr>
        </p15:guide>
        <p15:guide id="10" pos="1995">
          <p15:clr>
            <a:srgbClr val="F26B43"/>
          </p15:clr>
        </p15:guide>
        <p15:guide id="11" pos="3765">
          <p15:clr>
            <a:srgbClr val="F26B43"/>
          </p15:clr>
        </p15:guide>
        <p15:guide id="12" orient="horz" pos="1439">
          <p15:clr>
            <a:srgbClr val="F26B43"/>
          </p15:clr>
        </p15:guide>
        <p15:guide id="13" orient="horz" pos="2210">
          <p15:clr>
            <a:srgbClr val="F26B43"/>
          </p15:clr>
        </p15:guide>
        <p15:guide id="14" orient="horz" pos="1393">
          <p15:clr>
            <a:srgbClr val="F26B43"/>
          </p15:clr>
        </p15:guide>
        <p15:guide id="16" orient="horz" pos="21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12.emf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5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5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3" Type="http://schemas.openxmlformats.org/officeDocument/2006/relationships/tags" Target="../tags/tag39.xml"/><Relationship Id="rId21" Type="http://schemas.openxmlformats.org/officeDocument/2006/relationships/image" Target="../media/image9.emf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23.v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10" Type="http://schemas.openxmlformats.org/officeDocument/2006/relationships/tags" Target="../tags/tag46.xml"/><Relationship Id="rId19" Type="http://schemas.openxmlformats.org/officeDocument/2006/relationships/slideLayout" Target="../slideLayouts/slideLayout10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control.at/marktteilnehmer/strom/netzentgelte/tarife-2-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15. April 2020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Netzentgelte für die Zukunft – </a:t>
            </a:r>
            <a:br>
              <a:rPr lang="de-DE" b="1" dirty="0"/>
            </a:br>
            <a:r>
              <a:rPr lang="de-DE" sz="3000" b="1" dirty="0"/>
              <a:t>Wie kann eine</a:t>
            </a:r>
            <a:br>
              <a:rPr lang="de-DE" sz="3000" b="1" dirty="0"/>
            </a:br>
            <a:r>
              <a:rPr lang="de-DE" sz="3000" b="1" dirty="0"/>
              <a:t>kostenverursachungsgerechte Tarifstruktur aussehen?</a:t>
            </a:r>
            <a:endParaRPr lang="de-DE" sz="30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Mag. Karin Emberger</a:t>
            </a:r>
          </a:p>
        </p:txBody>
      </p:sp>
    </p:spTree>
    <p:extLst>
      <p:ext uri="{BB962C8B-B14F-4D97-AF65-F5344CB8AC3E}">
        <p14:creationId xmlns:p14="http://schemas.microsoft.com/office/powerpoint/2010/main" val="4158395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95028-6607-4C57-B537-68B99931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Auswertungen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F0CDE8-549A-4BF9-9AD5-EDE38F965D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8253" y="1509604"/>
            <a:ext cx="11328404" cy="4849283"/>
          </a:xfrm>
        </p:spPr>
        <p:txBody>
          <a:bodyPr>
            <a:normAutofit/>
          </a:bodyPr>
          <a:lstStyle/>
          <a:p>
            <a:r>
              <a:rPr lang="de-DE" sz="2600" b="1" dirty="0">
                <a:sym typeface="Wingdings" panose="05000000000000000000" pitchFamily="2" charset="2"/>
              </a:rPr>
              <a:t>Berechnungsmodell</a:t>
            </a:r>
          </a:p>
          <a:p>
            <a:endParaRPr lang="de-DE" b="1" dirty="0">
              <a:sym typeface="Wingdings" panose="05000000000000000000" pitchFamily="2" charset="2"/>
            </a:endParaRPr>
          </a:p>
          <a:p>
            <a:r>
              <a:rPr lang="de-DE" b="1" u="sng" dirty="0">
                <a:sym typeface="Wingdings" panose="05000000000000000000" pitchFamily="2" charset="2"/>
              </a:rPr>
              <a:t>Nebenbedingung</a:t>
            </a:r>
            <a:r>
              <a:rPr lang="de-DE" b="1" dirty="0">
                <a:sym typeface="Wingdings" panose="05000000000000000000" pitchFamily="2" charset="2"/>
              </a:rPr>
              <a:t> </a:t>
            </a:r>
          </a:p>
          <a:p>
            <a:r>
              <a:rPr lang="de-DE" dirty="0">
                <a:sym typeface="Wingdings" panose="05000000000000000000" pitchFamily="2" charset="2"/>
              </a:rPr>
              <a:t>Erlössumme bleibt konstant</a:t>
            </a:r>
          </a:p>
          <a:p>
            <a:endParaRPr lang="de-DE" b="1" u="sng" dirty="0">
              <a:sym typeface="Wingdings" panose="05000000000000000000" pitchFamily="2" charset="2"/>
            </a:endParaRPr>
          </a:p>
          <a:p>
            <a:r>
              <a:rPr lang="de-DE" b="1" u="sng" dirty="0">
                <a:sym typeface="Wingdings" panose="05000000000000000000" pitchFamily="2" charset="2"/>
              </a:rPr>
              <a:t>Effekt</a:t>
            </a:r>
          </a:p>
          <a:p>
            <a:r>
              <a:rPr lang="de-DE" dirty="0">
                <a:sym typeface="Wingdings" panose="05000000000000000000" pitchFamily="2" charset="2"/>
              </a:rPr>
              <a:t>Höhere Verursachungsgerechtigkeit durch Bepreisung der tatsächlichen Inanspruchnahme des Netzes.</a:t>
            </a:r>
          </a:p>
          <a:p>
            <a:r>
              <a:rPr lang="de-DE" dirty="0">
                <a:sym typeface="Wingdings" panose="05000000000000000000" pitchFamily="2" charset="2"/>
              </a:rPr>
              <a:t>Vermeidung ineffizienter Verrechnung (Quersubventionen durch Pauschale).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64F3BF-A4BE-4B18-911E-BD232F84E24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Vergleich der Entgelte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AD34EF-E99C-4C92-8807-E2EF1D92B9B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69AE58CD-3741-43C7-A2FD-7865044D30D6}" type="slidenum">
              <a:rPr lang="de-DE">
                <a:solidFill>
                  <a:srgbClr val="87888A"/>
                </a:solidFill>
                <a:latin typeface="Arial Narrow"/>
              </a:rPr>
              <a:pPr defTabSz="1219170">
                <a:defRPr/>
              </a:pPr>
              <a:t>10</a:t>
            </a:fld>
            <a:endParaRPr lang="de-DE" dirty="0">
              <a:solidFill>
                <a:srgbClr val="87888A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623203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95028-6607-4C57-B537-68B99931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Auswertungen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F0CDE8-549A-4BF9-9AD5-EDE38F965D0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sym typeface="Wingdings" panose="05000000000000000000" pitchFamily="2" charset="2"/>
              </a:rPr>
              <a:t>Netzbereich: Oberösterreich</a:t>
            </a:r>
          </a:p>
          <a:p>
            <a:pPr>
              <a:buClr>
                <a:srgbClr val="0066A9"/>
              </a:buClr>
            </a:pPr>
            <a:endParaRPr lang="de-DE" b="1" dirty="0">
              <a:sym typeface="Wingdings" panose="05000000000000000000" pitchFamily="2" charset="2"/>
            </a:endParaRPr>
          </a:p>
          <a:p>
            <a:pPr marL="380990" indent="-380990">
              <a:buClr>
                <a:srgbClr val="0066A9"/>
              </a:buClr>
              <a:buFont typeface="Arial" panose="020B0604020202020204" pitchFamily="34" charset="0"/>
              <a:buChar char="•"/>
            </a:pPr>
            <a:r>
              <a:rPr lang="de-DE" b="1" dirty="0">
                <a:sym typeface="Wingdings" panose="05000000000000000000" pitchFamily="2" charset="2"/>
              </a:rPr>
              <a:t>Anzahl der gemessenen Kunden</a:t>
            </a:r>
            <a:r>
              <a:rPr lang="de-DE" dirty="0">
                <a:sym typeface="Wingdings" panose="05000000000000000000" pitchFamily="2" charset="2"/>
              </a:rPr>
              <a:t>: 1.507</a:t>
            </a:r>
          </a:p>
          <a:p>
            <a:pPr marL="380990" indent="-380990">
              <a:buClr>
                <a:srgbClr val="0066A9"/>
              </a:buClr>
              <a:buFont typeface="Arial" panose="020B0604020202020204" pitchFamily="34" charset="0"/>
              <a:buChar char="•"/>
            </a:pPr>
            <a:r>
              <a:rPr lang="de-DE" b="1" dirty="0">
                <a:sym typeface="Wingdings" panose="05000000000000000000" pitchFamily="2" charset="2"/>
              </a:rPr>
              <a:t>Anzahl der ungemessenen Kunden</a:t>
            </a:r>
            <a:r>
              <a:rPr lang="de-DE" dirty="0">
                <a:sym typeface="Wingdings" panose="05000000000000000000" pitchFamily="2" charset="2"/>
              </a:rPr>
              <a:t>: 20.795</a:t>
            </a:r>
          </a:p>
          <a:p>
            <a:pPr marL="380990" indent="-380990">
              <a:buClr>
                <a:srgbClr val="0066A9"/>
              </a:buClr>
              <a:buFont typeface="Arial" panose="020B0604020202020204" pitchFamily="34" charset="0"/>
              <a:buChar char="•"/>
            </a:pPr>
            <a:endParaRPr lang="de-DE" dirty="0">
              <a:sym typeface="Wingdings" panose="05000000000000000000" pitchFamily="2" charset="2"/>
            </a:endParaRPr>
          </a:p>
          <a:p>
            <a:pPr marL="380990" indent="-380990">
              <a:buClr>
                <a:srgbClr val="0066A9"/>
              </a:buClr>
              <a:buFont typeface="Arial" panose="020B0604020202020204" pitchFamily="34" charset="0"/>
              <a:buChar char="•"/>
            </a:pPr>
            <a:r>
              <a:rPr lang="de-DE" b="1" dirty="0">
                <a:sym typeface="Wingdings" panose="05000000000000000000" pitchFamily="2" charset="2"/>
              </a:rPr>
              <a:t>Vergleichsszenario</a:t>
            </a:r>
            <a:r>
              <a:rPr lang="de-DE" dirty="0">
                <a:sym typeface="Wingdings" panose="05000000000000000000" pitchFamily="2" charset="2"/>
              </a:rPr>
              <a:t> mit Tarifen lt. SNE-V 2020</a:t>
            </a:r>
          </a:p>
          <a:p>
            <a:pPr marL="380990" indent="-380990">
              <a:buClr>
                <a:srgbClr val="0066A9"/>
              </a:buClr>
              <a:buFont typeface="Arial" panose="020B0604020202020204" pitchFamily="34" charset="0"/>
              <a:buChar char="•"/>
            </a:pPr>
            <a:endParaRPr lang="de-DE" dirty="0">
              <a:sym typeface="Wingdings" panose="05000000000000000000" pitchFamily="2" charset="2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de-DE" dirty="0">
              <a:sym typeface="Wingdings" panose="05000000000000000000" pitchFamily="2" charset="2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de-DE" dirty="0">
              <a:sym typeface="Wingdings" panose="05000000000000000000" pitchFamily="2" charset="2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de-DE" dirty="0">
              <a:sym typeface="Wingdings" panose="05000000000000000000" pitchFamily="2" charset="2"/>
            </a:endParaRPr>
          </a:p>
          <a:p>
            <a:pPr marL="380990" indent="-380990">
              <a:buClr>
                <a:srgbClr val="0066A9"/>
              </a:buClr>
              <a:buFont typeface="Arial" panose="020B0604020202020204" pitchFamily="34" charset="0"/>
              <a:buChar char="•"/>
            </a:pPr>
            <a:r>
              <a:rPr lang="de-DE" b="1" dirty="0">
                <a:sym typeface="Wingdings" panose="05000000000000000000" pitchFamily="2" charset="2"/>
              </a:rPr>
              <a:t>Messentgelt: </a:t>
            </a:r>
            <a:r>
              <a:rPr lang="de-DE" dirty="0">
                <a:sym typeface="Wingdings" panose="05000000000000000000" pitchFamily="2" charset="2"/>
              </a:rPr>
              <a:t>31,44 EUR/Jahr, das Messentgelt wurde in die Netznutzung integriert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64F3BF-A4BE-4B18-911E-BD232F84E24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Vergleich der Entgelte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AD34EF-E99C-4C92-8807-E2EF1D92B9B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69AE58CD-3741-43C7-A2FD-7865044D30D6}" type="slidenum">
              <a:rPr lang="de-DE">
                <a:solidFill>
                  <a:srgbClr val="87888A"/>
                </a:solidFill>
                <a:latin typeface="Arial Narrow"/>
              </a:rPr>
              <a:pPr defTabSz="1219170">
                <a:defRPr/>
              </a:pPr>
              <a:t>11</a:t>
            </a:fld>
            <a:endParaRPr lang="de-DE" dirty="0">
              <a:solidFill>
                <a:srgbClr val="87888A"/>
              </a:solidFill>
              <a:latin typeface="Arial Narrow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1C1B811-CA87-4763-A95D-CAE82FA49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77" y="4117162"/>
            <a:ext cx="10462321" cy="95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3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95028-6607-4C57-B537-68B99931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Auswertungen: Alternative 1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64F3BF-A4BE-4B18-911E-BD232F84E24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1796" y="748232"/>
            <a:ext cx="8880357" cy="289533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Einheitlicher Leistungspreis </a:t>
            </a:r>
            <a:r>
              <a:rPr lang="de-DE" dirty="0" err="1"/>
              <a:t>iHv</a:t>
            </a:r>
            <a:r>
              <a:rPr lang="de-DE" dirty="0"/>
              <a:t> EUR 20, einheitlicher Arbeitspreis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AD34EF-E99C-4C92-8807-E2EF1D92B9B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69AE58CD-3741-43C7-A2FD-7865044D30D6}" type="slidenum">
              <a:rPr lang="de-DE">
                <a:solidFill>
                  <a:srgbClr val="87888A"/>
                </a:solidFill>
                <a:latin typeface="Arial Narrow"/>
              </a:rPr>
              <a:pPr defTabSz="1219170">
                <a:defRPr/>
              </a:pPr>
              <a:t>12</a:t>
            </a:fld>
            <a:endParaRPr lang="de-DE" dirty="0">
              <a:solidFill>
                <a:srgbClr val="87888A"/>
              </a:solidFill>
              <a:latin typeface="Arial Narrow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2DF42C6-53D5-49F8-94F4-E991C6AEC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153" y="1548415"/>
            <a:ext cx="5400000" cy="58298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94096CC-1831-4940-883A-1AACE45FA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153" y="2679765"/>
            <a:ext cx="4320000" cy="894165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7C2B608-3C60-463A-AAFD-B0FE8E349844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287" r="5144"/>
          <a:stretch/>
        </p:blipFill>
        <p:spPr>
          <a:xfrm>
            <a:off x="189112" y="2679765"/>
            <a:ext cx="7200000" cy="3621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DD5F0FCF-B6E5-45D2-B96B-85C7EDD8D3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12" y="1548415"/>
            <a:ext cx="5400000" cy="71591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930621C-7558-4261-A873-D9F524AA8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2153" y="4323543"/>
            <a:ext cx="4320000" cy="12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48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95028-6607-4C57-B537-68B99931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Auswertungen: Alternative 2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64F3BF-A4BE-4B18-911E-BD232F84E24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Einheitlicher Arbeitspreis, unterschiedliche Leistungspreise (Grenze: 8 kW pro Monat)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AD34EF-E99C-4C92-8807-E2EF1D92B9B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69AE58CD-3741-43C7-A2FD-7865044D30D6}" type="slidenum">
              <a:rPr lang="de-DE">
                <a:solidFill>
                  <a:srgbClr val="87888A"/>
                </a:solidFill>
                <a:latin typeface="Arial Narrow"/>
              </a:rPr>
              <a:pPr defTabSz="1219170">
                <a:defRPr/>
              </a:pPr>
              <a:t>13</a:t>
            </a:fld>
            <a:endParaRPr lang="de-DE" dirty="0">
              <a:solidFill>
                <a:srgbClr val="87888A"/>
              </a:solidFill>
              <a:latin typeface="Arial Narrow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4C3E2E8-8D51-434F-8596-0FF2ECCB2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00" y="1548000"/>
            <a:ext cx="5400000" cy="71591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25604F5-CEA8-43BF-9425-DD076DEF2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153" y="4348064"/>
            <a:ext cx="4272754" cy="1285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7C960F6-DACC-48C8-BC34-BF34D3128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153" y="2660360"/>
            <a:ext cx="4320000" cy="9219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2C2FBF0-D8C6-4BD9-AF1A-D5DE562B3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2153" y="1544646"/>
            <a:ext cx="5400000" cy="77457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118597F-B776-46A0-85E7-5DCE5CC2CB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82" r="5141"/>
          <a:stretch/>
        </p:blipFill>
        <p:spPr>
          <a:xfrm>
            <a:off x="179847" y="2660361"/>
            <a:ext cx="7200000" cy="349764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5398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D938B-11EC-40CE-AB34-86A4015CD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68" y="410120"/>
            <a:ext cx="8880357" cy="480000"/>
          </a:xfrm>
        </p:spPr>
        <p:txBody>
          <a:bodyPr/>
          <a:lstStyle/>
          <a:p>
            <a:r>
              <a:rPr lang="de-DE" dirty="0"/>
              <a:t>E-Mobility und Tarife 2.0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9AECE4-8073-4E26-940E-EBB43439DD7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796" y="1509604"/>
            <a:ext cx="11328404" cy="4849283"/>
          </a:xfrm>
        </p:spPr>
        <p:txBody>
          <a:bodyPr>
            <a:normAutofit/>
          </a:bodyPr>
          <a:lstStyle/>
          <a:p>
            <a:r>
              <a:rPr lang="de-DE" sz="2400" b="1" dirty="0"/>
              <a:t>Annahmen zum Ladeverhalten</a:t>
            </a:r>
          </a:p>
          <a:p>
            <a:endParaRPr lang="de-DE" dirty="0"/>
          </a:p>
          <a:p>
            <a:r>
              <a:rPr lang="de-DE" dirty="0"/>
              <a:t>Wallboxen mit unterschiedlicher Leistung – wie hoch die benötigte Leistung ist, hängt primär vom Fahrzeug ab:</a:t>
            </a:r>
          </a:p>
          <a:p>
            <a:pPr marL="698491" lvl="1" indent="-342900">
              <a:buFont typeface="Arial" panose="020B0604020202020204" pitchFamily="34" charset="0"/>
              <a:buChar char="•"/>
            </a:pPr>
            <a:r>
              <a:rPr lang="de-DE" dirty="0"/>
              <a:t>ab </a:t>
            </a:r>
            <a:r>
              <a:rPr lang="de-DE" b="1" dirty="0"/>
              <a:t>3,7 kW </a:t>
            </a:r>
            <a:r>
              <a:rPr lang="de-DE" dirty="0"/>
              <a:t>Leistung ausreichend für Plug-In Hybride und reine Elektroautos (</a:t>
            </a:r>
            <a:r>
              <a:rPr lang="de-DE" dirty="0" err="1"/>
              <a:t>z.B</a:t>
            </a:r>
            <a:r>
              <a:rPr lang="de-DE" dirty="0"/>
              <a:t> Nissan Leaf, Citroen C5 </a:t>
            </a:r>
            <a:r>
              <a:rPr lang="de-DE" dirty="0" err="1"/>
              <a:t>Aircross</a:t>
            </a:r>
            <a:r>
              <a:rPr lang="de-DE" dirty="0"/>
              <a:t> usw.)</a:t>
            </a:r>
          </a:p>
          <a:p>
            <a:pPr marL="698491" lvl="1" indent="-342900">
              <a:buFont typeface="Arial" panose="020B0604020202020204" pitchFamily="34" charset="0"/>
              <a:buChar char="•"/>
            </a:pPr>
            <a:r>
              <a:rPr lang="de-DE" b="1" dirty="0"/>
              <a:t>11 kW </a:t>
            </a:r>
            <a:r>
              <a:rPr lang="de-DE" dirty="0"/>
              <a:t>Ladeleistung – für die meisten E-Autos geeignet, z.B. BMW i3 wird in 4 Stunden voll geladen</a:t>
            </a:r>
          </a:p>
          <a:p>
            <a:pPr marL="698491" lvl="1" indent="-342900">
              <a:buFont typeface="Arial" panose="020B0604020202020204" pitchFamily="34" charset="0"/>
              <a:buChar char="•"/>
            </a:pPr>
            <a:r>
              <a:rPr lang="de-DE" b="1" dirty="0"/>
              <a:t>22 kW </a:t>
            </a:r>
            <a:r>
              <a:rPr lang="de-DE" dirty="0"/>
              <a:t>Ladeleistung – nicht alle Autos dazu geeignet z.B. Renault Zoe, Tesla-Akku wird je nach Modell in 6 bis 9 Stunden komplett von 0 auf 100 Prozent (mit bis 100kWh) geladen mit einer Ladeleistung von 22 kW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b="1" dirty="0"/>
              <a:t>Im Modell berücksichtigt: </a:t>
            </a:r>
            <a:r>
              <a:rPr lang="de-DE" dirty="0"/>
              <a:t>BMW i3 mit einer Fahrtstrecke von 100-150 Kilometern pro Tag</a:t>
            </a:r>
            <a:endParaRPr lang="de-DE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5C1D0E-B5AB-4301-ABC5-91555DF3B9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CB74C92-EA5E-4872-83AF-7405A4C1F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170" y="5634133"/>
            <a:ext cx="9022300" cy="87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69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95028-6607-4C57-B537-68B99931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Auswertungen: Alternative 1: E-Mobility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64F3BF-A4BE-4B18-911E-BD232F84E24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1796" y="748232"/>
            <a:ext cx="8880357" cy="289533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einheitlicher Leistungspreis </a:t>
            </a:r>
            <a:r>
              <a:rPr lang="de-DE" dirty="0" err="1"/>
              <a:t>iHv</a:t>
            </a:r>
            <a:r>
              <a:rPr lang="de-DE" dirty="0"/>
              <a:t> EUR 20, einheitlicher Arbeitspreis für alle Kunden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AD34EF-E99C-4C92-8807-E2EF1D92B9B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69AE58CD-3741-43C7-A2FD-7865044D30D6}" type="slidenum">
              <a:rPr lang="de-DE">
                <a:solidFill>
                  <a:srgbClr val="87888A"/>
                </a:solidFill>
                <a:latin typeface="Arial Narrow"/>
              </a:rPr>
              <a:pPr defTabSz="1219170">
                <a:defRPr/>
              </a:pPr>
              <a:t>15</a:t>
            </a:fld>
            <a:endParaRPr lang="de-DE" dirty="0">
              <a:solidFill>
                <a:srgbClr val="87888A"/>
              </a:solidFill>
              <a:latin typeface="Arial Narrow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2DF42C6-53D5-49F8-94F4-E991C6AEC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00" y="1557628"/>
            <a:ext cx="5572800" cy="60164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134CC6A-8A83-47DE-A276-753246CEB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114" y="2528596"/>
            <a:ext cx="8573270" cy="407020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0F78738-DB66-4162-98BE-71157398C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128" y="1407090"/>
            <a:ext cx="3853831" cy="10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17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D938B-11EC-40CE-AB34-86A4015CD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68" y="410120"/>
            <a:ext cx="8880357" cy="480000"/>
          </a:xfrm>
        </p:spPr>
        <p:txBody>
          <a:bodyPr/>
          <a:lstStyle/>
          <a:p>
            <a:r>
              <a:rPr lang="de-DE" dirty="0"/>
              <a:t>E-Mobility und Tarife 2.0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9AECE4-8073-4E26-940E-EBB43439DD7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796" y="1509604"/>
            <a:ext cx="11328404" cy="4849283"/>
          </a:xfrm>
        </p:spPr>
        <p:txBody>
          <a:bodyPr>
            <a:normAutofit lnSpcReduction="10000"/>
          </a:bodyPr>
          <a:lstStyle/>
          <a:p>
            <a:r>
              <a:rPr lang="de-DE" sz="2400" b="1" dirty="0"/>
              <a:t>Fazit</a:t>
            </a:r>
          </a:p>
          <a:p>
            <a:endParaRPr lang="de-DE" b="1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/>
              <a:t>Bei einem Einsatz für tägliches Pendeln sollte das neue Tarifmodell </a:t>
            </a:r>
            <a:r>
              <a:rPr lang="de-DE" b="1" dirty="0"/>
              <a:t>keine wesentlichen Mehrkosten </a:t>
            </a:r>
            <a:r>
              <a:rPr lang="de-DE" dirty="0"/>
              <a:t>gegenüber dem bisherigen Abrechnungssystem verursachen, sofern kontinuierlich über einen längeren Zeitraum geladen wird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/>
              <a:t>Relevante Mehrkosten würden bei </a:t>
            </a:r>
            <a:r>
              <a:rPr lang="de-DE" b="1" dirty="0"/>
              <a:t>hohen Lastspitzen </a:t>
            </a:r>
            <a:r>
              <a:rPr lang="de-DE" dirty="0"/>
              <a:t>und sehr kurzen Ladezeiten anfallen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/>
              <a:t>Vergünstigungen könnten bei </a:t>
            </a:r>
            <a:r>
              <a:rPr lang="de-DE" b="1" dirty="0"/>
              <a:t>flexiblem Einsatz </a:t>
            </a:r>
            <a:r>
              <a:rPr lang="de-DE" dirty="0"/>
              <a:t>erzielt werden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/>
              <a:t>Aufgrund des generellen Mehrverbrauchs durch E-Autos könnte nach dem alten Entgeltsystem auch die </a:t>
            </a:r>
            <a:r>
              <a:rPr lang="de-DE" b="1" dirty="0"/>
              <a:t>Nachverrechnung von Netzbereitstellungsentgelt </a:t>
            </a:r>
            <a:r>
              <a:rPr lang="de-DE" dirty="0"/>
              <a:t>anfallen; dies würde in der neuen Systematik nicht erforderlich sein und in diesen Fällen zu niedrigeren Netzkosten führen.</a:t>
            </a:r>
          </a:p>
          <a:p>
            <a:pPr>
              <a:buClr>
                <a:srgbClr val="0066A9"/>
              </a:buClr>
            </a:pPr>
            <a:endParaRPr lang="de-DE" b="1" dirty="0"/>
          </a:p>
          <a:p>
            <a:pPr>
              <a:buClr>
                <a:srgbClr val="0066A9"/>
              </a:buClr>
            </a:pPr>
            <a:r>
              <a:rPr lang="de-DE" b="1" dirty="0"/>
              <a:t>Das neue Entgeltsystem stellt eine verursachungsgerechte Verrechnung sicher, lässt bei netzdienlicher Nutzung jedoch keine überschießenden Kosten für E-Mobilität erwarten. Diese wird somit nicht </a:t>
            </a:r>
            <a:r>
              <a:rPr lang="de-DE" b="1" dirty="0" err="1"/>
              <a:t>be</a:t>
            </a:r>
            <a:r>
              <a:rPr lang="de-DE" b="1" dirty="0"/>
              <a:t>- oder verhindert.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5C1D0E-B5AB-4301-ABC5-91555DF3B9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8436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D938B-11EC-40CE-AB34-86A4015CD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68" y="410120"/>
            <a:ext cx="8880357" cy="480000"/>
          </a:xfrm>
        </p:spPr>
        <p:txBody>
          <a:bodyPr/>
          <a:lstStyle/>
          <a:p>
            <a:r>
              <a:rPr lang="de-DE" dirty="0"/>
              <a:t>Frage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9AECE4-8073-4E26-940E-EBB43439DD7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796" y="1509604"/>
            <a:ext cx="11328404" cy="4849283"/>
          </a:xfrm>
        </p:spPr>
        <p:txBody>
          <a:bodyPr>
            <a:normAutofit/>
          </a:bodyPr>
          <a:lstStyle/>
          <a:p>
            <a:pPr lvl="0"/>
            <a:r>
              <a:rPr lang="de-DE" dirty="0"/>
              <a:t>Im vorgeschlagenen Modell kann man durch langsames Laden Geld sparen. Soll für die Schnellladung mehr zu bezahlen sein?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/>
              <a:t>a) Ja, aus Gründen der Kostenverursachungsgerechtigkeit</a:t>
            </a:r>
          </a:p>
          <a:p>
            <a:pPr>
              <a:buClr>
                <a:schemeClr val="accent1"/>
              </a:buClr>
            </a:pPr>
            <a:endParaRPr lang="de-DE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/>
              <a:t>b) Nein, die Schnellladung sollte nicht mehr kosten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5C1D0E-B5AB-4301-ABC5-91555DF3B9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1287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Rechteck: obere Ecken abgerundet 5"/>
          <p:cNvSpPr/>
          <p:nvPr/>
        </p:nvSpPr>
        <p:spPr>
          <a:xfrm rot="16200000">
            <a:off x="7868737" y="-267758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8800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7" name="Rechteck: obere Ecken abgerundet 6"/>
          <p:cNvSpPr/>
          <p:nvPr/>
        </p:nvSpPr>
        <p:spPr>
          <a:xfrm rot="16200000">
            <a:off x="7868737" y="-1155108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8800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8" name="Rechteck: obere Ecken abgerundet 7"/>
          <p:cNvSpPr/>
          <p:nvPr/>
        </p:nvSpPr>
        <p:spPr>
          <a:xfrm rot="16200000">
            <a:off x="7868737" y="-2042458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8800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11" name="Inhaltsplatzhalter 5"/>
          <p:cNvSpPr txBox="1">
            <a:spLocks/>
          </p:cNvSpPr>
          <p:nvPr/>
        </p:nvSpPr>
        <p:spPr>
          <a:xfrm>
            <a:off x="4607835" y="1692806"/>
            <a:ext cx="7152365" cy="4987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0" dirty="0">
                <a:solidFill>
                  <a:schemeClr val="accent1"/>
                </a:solidFill>
              </a:rPr>
              <a:t>1. Herausforderungen und Chancen durch die Energiewende</a:t>
            </a:r>
          </a:p>
        </p:txBody>
      </p:sp>
      <p:sp>
        <p:nvSpPr>
          <p:cNvPr id="12" name="Inhaltsplatzhalter 5"/>
          <p:cNvSpPr txBox="1">
            <a:spLocks/>
          </p:cNvSpPr>
          <p:nvPr/>
        </p:nvSpPr>
        <p:spPr>
          <a:xfrm>
            <a:off x="4607835" y="2580155"/>
            <a:ext cx="7152365" cy="49872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indent="0">
              <a:spcBef>
                <a:spcPts val="500"/>
              </a:spcBef>
              <a:buFont typeface="Arial" pitchFamily="34" charset="0"/>
              <a:buNone/>
              <a:defRPr sz="2400" b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de-DE" dirty="0"/>
              <a:t>2. Tarifstruktur 2.0</a:t>
            </a:r>
          </a:p>
        </p:txBody>
      </p:sp>
      <p:sp>
        <p:nvSpPr>
          <p:cNvPr id="13" name="Inhaltsplatzhalter 5"/>
          <p:cNvSpPr txBox="1">
            <a:spLocks/>
          </p:cNvSpPr>
          <p:nvPr/>
        </p:nvSpPr>
        <p:spPr>
          <a:xfrm>
            <a:off x="4607835" y="3467505"/>
            <a:ext cx="7152365" cy="4987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3. Auswertungen zur neuen Tarifstruktur</a:t>
            </a:r>
          </a:p>
        </p:txBody>
      </p:sp>
      <p:sp>
        <p:nvSpPr>
          <p:cNvPr id="15" name="Rechteck: obere Ecken abgerundet 14">
            <a:extLst>
              <a:ext uri="{FF2B5EF4-FFF2-40B4-BE49-F238E27FC236}">
                <a16:creationId xmlns:a16="http://schemas.microsoft.com/office/drawing/2014/main" id="{71AABDAA-DA85-410B-A5BC-BCF9A3416201}"/>
              </a:ext>
            </a:extLst>
          </p:cNvPr>
          <p:cNvSpPr/>
          <p:nvPr/>
        </p:nvSpPr>
        <p:spPr>
          <a:xfrm rot="16200000">
            <a:off x="7875820" y="625431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solidFill>
            <a:schemeClr val="accent1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288000" rIns="0" rtlCol="0" anchor="ctr"/>
          <a:lstStyle/>
          <a:p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81CAE91-EECD-4B6F-9679-D4CE90F5999F}"/>
              </a:ext>
            </a:extLst>
          </p:cNvPr>
          <p:cNvSpPr/>
          <p:nvPr/>
        </p:nvSpPr>
        <p:spPr>
          <a:xfrm>
            <a:off x="4491403" y="4387931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4. Flexibilitätsoptionen und Demand Response</a:t>
            </a:r>
          </a:p>
        </p:txBody>
      </p:sp>
      <p:sp>
        <p:nvSpPr>
          <p:cNvPr id="17" name="Rechteck: obere Ecken abgerundet 16">
            <a:extLst>
              <a:ext uri="{FF2B5EF4-FFF2-40B4-BE49-F238E27FC236}">
                <a16:creationId xmlns:a16="http://schemas.microsoft.com/office/drawing/2014/main" id="{4B50D11D-7C1B-4272-8C9B-80D99908E078}"/>
              </a:ext>
            </a:extLst>
          </p:cNvPr>
          <p:cNvSpPr/>
          <p:nvPr/>
        </p:nvSpPr>
        <p:spPr>
          <a:xfrm rot="16200000">
            <a:off x="7875820" y="1494190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8800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3FBB4DF-4CE1-4F71-87E2-FAA17BBF00A2}"/>
              </a:ext>
            </a:extLst>
          </p:cNvPr>
          <p:cNvSpPr/>
          <p:nvPr/>
        </p:nvSpPr>
        <p:spPr>
          <a:xfrm>
            <a:off x="4491403" y="5247981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5. Zusammenfassung und Fazit</a:t>
            </a:r>
          </a:p>
        </p:txBody>
      </p:sp>
    </p:spTree>
    <p:extLst>
      <p:ext uri="{BB962C8B-B14F-4D97-AF65-F5344CB8AC3E}">
        <p14:creationId xmlns:p14="http://schemas.microsoft.com/office/powerpoint/2010/main" val="2969592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F0CDE8-549A-4BF9-9AD5-EDE38F965D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9857" y="1521237"/>
            <a:ext cx="5341751" cy="4947068"/>
          </a:xfrm>
        </p:spPr>
        <p:txBody>
          <a:bodyPr>
            <a:normAutofit/>
          </a:bodyPr>
          <a:lstStyle/>
          <a:p>
            <a:r>
              <a:rPr lang="de-DE" sz="2400" b="1" dirty="0"/>
              <a:t>Flexibilitätsoptionen</a:t>
            </a:r>
          </a:p>
          <a:p>
            <a:endParaRPr lang="de-DE" sz="2400" b="1" dirty="0"/>
          </a:p>
          <a:p>
            <a:pPr marL="736582" lvl="1" indent="-380990">
              <a:buFont typeface="Arial" panose="020B0604020202020204" pitchFamily="34" charset="0"/>
              <a:buChar char="•"/>
            </a:pPr>
            <a:r>
              <a:rPr lang="de-DE" dirty="0"/>
              <a:t>Soll durch Netznutzungsentgelt gewährleistet werden </a:t>
            </a:r>
            <a:r>
              <a:rPr lang="de-DE" dirty="0">
                <a:sym typeface="Wingdings" panose="05000000000000000000" pitchFamily="2" charset="2"/>
              </a:rPr>
              <a:t> Aufwertung unterbrechbarer Tarif, nur mehr eine Tarifzeit</a:t>
            </a:r>
          </a:p>
          <a:p>
            <a:pPr marL="736582" lvl="1" indent="-380990">
              <a:buFont typeface="Arial" panose="020B0604020202020204" pitchFamily="34" charset="0"/>
              <a:buChar char="•"/>
            </a:pPr>
            <a:r>
              <a:rPr lang="de-DE" dirty="0"/>
              <a:t>„Zwiebelmodell“ für </a:t>
            </a:r>
            <a:r>
              <a:rPr lang="de-DE" dirty="0" err="1"/>
              <a:t>Flexibilitäten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Netzbenutzer kann sich seine Rolle aussuchen</a:t>
            </a:r>
          </a:p>
          <a:p>
            <a:pPr marL="736582" lvl="1" indent="-380990">
              <a:buFont typeface="Arial" panose="020B0604020202020204" pitchFamily="34" charset="0"/>
              <a:buChar char="•"/>
            </a:pPr>
            <a:r>
              <a:rPr lang="de-DE" dirty="0"/>
              <a:t>Netzentgelte sollen nicht Aktivitäten im liberalisiertem Markt behindern</a:t>
            </a:r>
          </a:p>
          <a:p>
            <a:pPr marL="736582" lvl="1" indent="-38099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AD34EF-E99C-4C92-8807-E2EF1D92B9B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11A9A3A-2083-4AE5-9BFA-7D68335FA247}"/>
              </a:ext>
            </a:extLst>
          </p:cNvPr>
          <p:cNvSpPr txBox="1">
            <a:spLocks/>
          </p:cNvSpPr>
          <p:nvPr/>
        </p:nvSpPr>
        <p:spPr>
          <a:xfrm>
            <a:off x="290321" y="389695"/>
            <a:ext cx="8880357" cy="480000"/>
          </a:xfrm>
          <a:prstGeom prst="rect">
            <a:avLst/>
          </a:prstGeom>
        </p:spPr>
        <p:txBody>
          <a:bodyPr lIns="0" tIns="0" rIns="0" bIns="48000"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3467" dirty="0"/>
              <a:t>Flexibilitätsoptionen und Demand-Response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DB7CE0D-1185-4D08-96E5-2EBDCDDF7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468" y="2130628"/>
            <a:ext cx="6096000" cy="302186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76B6291-2F30-4C71-826F-871DD510432F}"/>
              </a:ext>
            </a:extLst>
          </p:cNvPr>
          <p:cNvSpPr txBox="1"/>
          <p:nvPr/>
        </p:nvSpPr>
        <p:spPr>
          <a:xfrm>
            <a:off x="9939797" y="4016995"/>
            <a:ext cx="1578310" cy="7801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de-AT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Diskussionsgrundlage zur Einführung eines regelbaren Leistungs-tarifs</a:t>
            </a:r>
          </a:p>
        </p:txBody>
      </p:sp>
    </p:spTree>
    <p:extLst>
      <p:ext uri="{BB962C8B-B14F-4D97-AF65-F5344CB8AC3E}">
        <p14:creationId xmlns:p14="http://schemas.microsoft.com/office/powerpoint/2010/main" val="243924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Rechteck: obere Ecken abgerundet 5"/>
          <p:cNvSpPr/>
          <p:nvPr/>
        </p:nvSpPr>
        <p:spPr>
          <a:xfrm rot="16200000">
            <a:off x="7868737" y="-267758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8800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7" name="Rechteck: obere Ecken abgerundet 6"/>
          <p:cNvSpPr/>
          <p:nvPr/>
        </p:nvSpPr>
        <p:spPr>
          <a:xfrm rot="16200000">
            <a:off x="7868737" y="-1155108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solidFill>
            <a:schemeClr val="bg1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8800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8" name="Rechteck: obere Ecken abgerundet 7"/>
          <p:cNvSpPr/>
          <p:nvPr/>
        </p:nvSpPr>
        <p:spPr>
          <a:xfrm rot="16200000">
            <a:off x="7868737" y="-2042458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288000" rIns="0" rtlCol="0" anchor="ctr"/>
          <a:lstStyle/>
          <a:p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11" name="Inhaltsplatzhalter 5"/>
          <p:cNvSpPr txBox="1">
            <a:spLocks/>
          </p:cNvSpPr>
          <p:nvPr/>
        </p:nvSpPr>
        <p:spPr>
          <a:xfrm>
            <a:off x="4607835" y="1692806"/>
            <a:ext cx="7152365" cy="4987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0" dirty="0">
                <a:solidFill>
                  <a:srgbClr val="0066A9"/>
                </a:solidFill>
              </a:rPr>
              <a:t>1. </a:t>
            </a:r>
            <a:r>
              <a:rPr lang="de-DE" sz="2400" b="0" dirty="0">
                <a:solidFill>
                  <a:schemeClr val="accent1"/>
                </a:solidFill>
              </a:rPr>
              <a:t>Herausforderungen und Chancen durch die Energiewende</a:t>
            </a:r>
          </a:p>
        </p:txBody>
      </p:sp>
      <p:sp>
        <p:nvSpPr>
          <p:cNvPr id="12" name="Inhaltsplatzhalter 5"/>
          <p:cNvSpPr txBox="1">
            <a:spLocks/>
          </p:cNvSpPr>
          <p:nvPr/>
        </p:nvSpPr>
        <p:spPr>
          <a:xfrm>
            <a:off x="4607835" y="2580155"/>
            <a:ext cx="7152365" cy="4987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2. Tarifstruktur 2.0</a:t>
            </a:r>
          </a:p>
        </p:txBody>
      </p:sp>
      <p:sp>
        <p:nvSpPr>
          <p:cNvPr id="13" name="Inhaltsplatzhalter 5"/>
          <p:cNvSpPr txBox="1">
            <a:spLocks/>
          </p:cNvSpPr>
          <p:nvPr/>
        </p:nvSpPr>
        <p:spPr>
          <a:xfrm>
            <a:off x="4607835" y="3467505"/>
            <a:ext cx="7152365" cy="4987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3. Auswertungen zur neuen Tarifstruktur</a:t>
            </a:r>
          </a:p>
        </p:txBody>
      </p:sp>
      <p:sp>
        <p:nvSpPr>
          <p:cNvPr id="14" name="Rechteck: obere Ecken abgerundet 13">
            <a:extLst>
              <a:ext uri="{FF2B5EF4-FFF2-40B4-BE49-F238E27FC236}">
                <a16:creationId xmlns:a16="http://schemas.microsoft.com/office/drawing/2014/main" id="{8700F465-B2F0-44C6-99DC-1B8B14899A6E}"/>
              </a:ext>
            </a:extLst>
          </p:cNvPr>
          <p:cNvSpPr/>
          <p:nvPr/>
        </p:nvSpPr>
        <p:spPr>
          <a:xfrm rot="16200000">
            <a:off x="7875819" y="619592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8800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C07E936-243F-4E27-9F04-07C5D311CFBC}"/>
              </a:ext>
            </a:extLst>
          </p:cNvPr>
          <p:cNvSpPr/>
          <p:nvPr/>
        </p:nvSpPr>
        <p:spPr>
          <a:xfrm>
            <a:off x="4484321" y="4357994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  <a:cs typeface="Arial" pitchFamily="34" charset="0"/>
              </a:rPr>
              <a:t>4. Flexibilitätsoptionen und Demand Response</a:t>
            </a:r>
          </a:p>
        </p:txBody>
      </p:sp>
      <p:sp>
        <p:nvSpPr>
          <p:cNvPr id="15" name="Rechteck: obere Ecken abgerundet 14">
            <a:extLst>
              <a:ext uri="{FF2B5EF4-FFF2-40B4-BE49-F238E27FC236}">
                <a16:creationId xmlns:a16="http://schemas.microsoft.com/office/drawing/2014/main" id="{71AABDAA-DA85-410B-A5BC-BCF9A3416201}"/>
              </a:ext>
            </a:extLst>
          </p:cNvPr>
          <p:cNvSpPr/>
          <p:nvPr/>
        </p:nvSpPr>
        <p:spPr>
          <a:xfrm rot="16200000">
            <a:off x="7875820" y="1520165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8800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81CAE91-EECD-4B6F-9679-D4CE90F5999F}"/>
              </a:ext>
            </a:extLst>
          </p:cNvPr>
          <p:cNvSpPr/>
          <p:nvPr/>
        </p:nvSpPr>
        <p:spPr>
          <a:xfrm>
            <a:off x="4491403" y="5282665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5. </a:t>
            </a:r>
            <a:r>
              <a:rPr lang="de-DE" sz="2400" dirty="0">
                <a:solidFill>
                  <a:schemeClr val="accent1"/>
                </a:solidFill>
                <a:cs typeface="Arial" pitchFamily="34" charset="0"/>
              </a:rPr>
              <a:t>Zusammenfassung und Fazit</a:t>
            </a:r>
            <a:endParaRPr lang="de-DE" sz="24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906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A6FAF-FCD7-42EC-B17B-46F9106D8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43" y="379113"/>
            <a:ext cx="8880357" cy="480000"/>
          </a:xfrm>
        </p:spPr>
        <p:txBody>
          <a:bodyPr/>
          <a:lstStyle/>
          <a:p>
            <a:r>
              <a:rPr lang="de-DE" dirty="0"/>
              <a:t>Flexibilitätsoptionen und Demand-Response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8DA5F6-10A8-4169-A801-845A9F7236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143" y="1629604"/>
            <a:ext cx="11274383" cy="4849283"/>
          </a:xfrm>
        </p:spPr>
        <p:txBody>
          <a:bodyPr>
            <a:normAutofit/>
          </a:bodyPr>
          <a:lstStyle/>
          <a:p>
            <a:r>
              <a:rPr lang="de-DE" sz="2400" b="1" dirty="0"/>
              <a:t>Vom regulären Kunden zum regelbaren Tarif:</a:t>
            </a:r>
            <a:br>
              <a:rPr lang="de-DE" sz="2400" b="1" dirty="0"/>
            </a:br>
            <a:r>
              <a:rPr lang="de-DE" sz="2400" dirty="0"/>
              <a:t>Die meisten Leistungsspitzen treten in den Wintermonaten auf.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4CF867-FD88-43D7-9FFF-3F97AC6D66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2BB07F2-F4C3-49BC-821E-BBFB9F404A57}"/>
              </a:ext>
            </a:extLst>
          </p:cNvPr>
          <p:cNvSpPr txBox="1"/>
          <p:nvPr/>
        </p:nvSpPr>
        <p:spPr>
          <a:xfrm>
            <a:off x="2569548" y="6390488"/>
            <a:ext cx="7052905" cy="4085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de-AT" sz="1000" b="1" dirty="0"/>
              <a:t>Analyse von 1.087 Kunden zwischen August 2016 und Juli 2019. Quelle: E-Control.</a:t>
            </a:r>
          </a:p>
          <a:p>
            <a:r>
              <a:rPr lang="de-AT" sz="800" dirty="0"/>
              <a:t>Grafik erstellt mit R: </a:t>
            </a:r>
            <a:r>
              <a:rPr lang="en-US" sz="800" dirty="0"/>
              <a:t>R Core Team (2019). R: A language and environment for statistical computing. R Foundation for Statistical Computing, Vienna, Austria. URL https://www.R-project.org/.</a:t>
            </a:r>
            <a:r>
              <a:rPr lang="de-AT" sz="800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4657031-5F1B-40E3-8053-61559B523B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b="931"/>
          <a:stretch/>
        </p:blipFill>
        <p:spPr>
          <a:xfrm>
            <a:off x="2607409" y="2446018"/>
            <a:ext cx="6381311" cy="391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64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A6FAF-FCD7-42EC-B17B-46F9106D8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43" y="379113"/>
            <a:ext cx="8880357" cy="480000"/>
          </a:xfrm>
        </p:spPr>
        <p:txBody>
          <a:bodyPr/>
          <a:lstStyle/>
          <a:p>
            <a:r>
              <a:rPr lang="de-DE" dirty="0"/>
              <a:t>Flexibilitätsoptionen und Demand-Response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8DA5F6-10A8-4169-A801-845A9F7236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143" y="1629604"/>
            <a:ext cx="5422223" cy="4849283"/>
          </a:xfrm>
        </p:spPr>
        <p:txBody>
          <a:bodyPr>
            <a:normAutofit fontScale="92500" lnSpcReduction="20000"/>
          </a:bodyPr>
          <a:lstStyle/>
          <a:p>
            <a:r>
              <a:rPr lang="de-DE" sz="2400" b="1" dirty="0"/>
              <a:t>Vom regulären Kunden zum regelbaren Tarif:</a:t>
            </a:r>
            <a:br>
              <a:rPr lang="de-DE" sz="2400" b="1" dirty="0"/>
            </a:br>
            <a:r>
              <a:rPr lang="de-DE" sz="2400" dirty="0"/>
              <a:t>Das Lastverhalten zeigt die Potenziale auf.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Bei rund 50% der Kunden liegt die Leistungsspitze unter 6 kW.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Bei rund 90 % der Kunden liegen 95 % aller Viertelstunden unter 2 kW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Nur bei 20% der Kunden sind die Viertelstunden mit Bezug über 2 kW mehr als wenige Stunden pro Jahr</a:t>
            </a:r>
          </a:p>
          <a:p>
            <a:endParaRPr lang="de-DE" sz="2400" dirty="0"/>
          </a:p>
          <a:p>
            <a:pPr marL="354013" indent="-354013"/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/>
              <a:t>Es gilt, die netzbelastendenden hohen Leistungen zu vermeiden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4CF867-FD88-43D7-9FFF-3F97AC6D66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2BB07F2-F4C3-49BC-821E-BBFB9F404A57}"/>
              </a:ext>
            </a:extLst>
          </p:cNvPr>
          <p:cNvSpPr txBox="1"/>
          <p:nvPr/>
        </p:nvSpPr>
        <p:spPr>
          <a:xfrm>
            <a:off x="6306045" y="5867689"/>
            <a:ext cx="5885955" cy="6111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de-AT" sz="1000" b="1" dirty="0"/>
              <a:t>Analyse von 1.087 Kunden zwischen August 2016 und Juli 2019. Quelle: E-Control.</a:t>
            </a:r>
          </a:p>
          <a:p>
            <a:r>
              <a:rPr lang="de-AT" sz="800" dirty="0"/>
              <a:t>Grafik erstellt mit R: </a:t>
            </a:r>
            <a:r>
              <a:rPr lang="en-US" sz="800" dirty="0"/>
              <a:t>R Core Team (2019). R: A language and environment for statistical computing. R Foundation for Statistical Computing, Vienna, Austria. URL https://www.R-project.org/.</a:t>
            </a:r>
            <a:r>
              <a:rPr lang="de-AT" sz="800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D43A711-88F0-4D7C-AA75-6DFFB480EC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1"/>
          <a:stretch/>
        </p:blipFill>
        <p:spPr>
          <a:xfrm>
            <a:off x="5885956" y="2290527"/>
            <a:ext cx="6157165" cy="357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5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A6FAF-FCD7-42EC-B17B-46F9106D8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43" y="379113"/>
            <a:ext cx="8880357" cy="480000"/>
          </a:xfrm>
        </p:spPr>
        <p:txBody>
          <a:bodyPr/>
          <a:lstStyle/>
          <a:p>
            <a:r>
              <a:rPr lang="de-DE" dirty="0"/>
              <a:t>Flexibilitätsoptionen und Demand-Response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8DA5F6-10A8-4169-A801-845A9F7236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143" y="1494504"/>
            <a:ext cx="7948723" cy="5232222"/>
          </a:xfrm>
        </p:spPr>
        <p:txBody>
          <a:bodyPr>
            <a:normAutofit lnSpcReduction="10000"/>
          </a:bodyPr>
          <a:lstStyle/>
          <a:p>
            <a:r>
              <a:rPr lang="de-DE" sz="2400" b="1" dirty="0"/>
              <a:t>Diskussionsgrundlage für regelbaren Tarif: </a:t>
            </a:r>
            <a:br>
              <a:rPr lang="de-DE" sz="2400" b="1" dirty="0"/>
            </a:br>
            <a:r>
              <a:rPr lang="de-DE" dirty="0"/>
              <a:t>Einführung einer 3-gliedrigen Leistungskomponente</a:t>
            </a:r>
          </a:p>
          <a:p>
            <a:r>
              <a:rPr lang="de-DE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u="sng" dirty="0"/>
              <a:t>Voraussetzungen:</a:t>
            </a:r>
          </a:p>
          <a:p>
            <a:pPr marL="698491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Netzbetreiber benötigt die Flexibilität zu bestimmten Zeiten. </a:t>
            </a:r>
          </a:p>
          <a:p>
            <a:pPr marL="698491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Kunde ist bereit, seine Flexibilität zur Verfügung zu stellen und bestimmt seine individuellen Leistungsgrenzen.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u="sng" dirty="0"/>
              <a:t>Garantierte Leistung: </a:t>
            </a:r>
            <a:r>
              <a:rPr lang="de-DE" sz="2000" dirty="0"/>
              <a:t>Die vom Kunden gewählte Leistung (z.B. 2 kW) steht dem Kunden permanent zur Verfügung und wird mit dem herkömmlichen Leistungspreis verrechnet.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u="sng" dirty="0"/>
              <a:t>Eingeschränkte Leistung: </a:t>
            </a:r>
            <a:r>
              <a:rPr lang="de-DE" sz="2000" dirty="0"/>
              <a:t>Der Netzbetreiber kann bei Bedarf die Leistung einschränken (z.B. zw. 2 und 6 kW, vom Kunden gewählt). Für diese nicht garantierte Verfügbarkeit erhält der Kunde einen vergünstigten Leistungspreis.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u="sng" dirty="0"/>
              <a:t>Überschreitung der vertraglichen Leistung </a:t>
            </a:r>
            <a:r>
              <a:rPr lang="de-DE" sz="2000" dirty="0"/>
              <a:t>- Der nicht vereinbarte Leistungsbezug wird mit erhöhten Tarifen pönalisiert.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4CF867-FD88-43D7-9FFF-3F97AC6D66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22</a:t>
            </a:fld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0D3C48D-B719-4E41-867C-ECA24C213FE2}"/>
              </a:ext>
            </a:extLst>
          </p:cNvPr>
          <p:cNvGrpSpPr/>
          <p:nvPr/>
        </p:nvGrpSpPr>
        <p:grpSpPr>
          <a:xfrm>
            <a:off x="8732323" y="2418647"/>
            <a:ext cx="3176291" cy="3657917"/>
            <a:chOff x="8732323" y="2418647"/>
            <a:chExt cx="3176291" cy="3657917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2B99E91B-EE3A-4672-B7FD-98ADAE6FF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32323" y="2418647"/>
              <a:ext cx="3176291" cy="3657917"/>
            </a:xfrm>
            <a:prstGeom prst="rect">
              <a:avLst/>
            </a:prstGeom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053FC77-B494-498D-84FB-C80C0D4DF261}"/>
                </a:ext>
              </a:extLst>
            </p:cNvPr>
            <p:cNvSpPr/>
            <p:nvPr/>
          </p:nvSpPr>
          <p:spPr>
            <a:xfrm>
              <a:off x="11037104" y="4290268"/>
              <a:ext cx="82715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de-DE" sz="1100" dirty="0"/>
                <a:t>Eingeschränkte </a:t>
              </a:r>
              <a:br>
                <a:rPr lang="de-DE" sz="1100" dirty="0"/>
              </a:br>
              <a:r>
                <a:rPr lang="de-DE" sz="1100" dirty="0"/>
                <a:t>Leistung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514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D938B-11EC-40CE-AB34-86A4015CD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68" y="410120"/>
            <a:ext cx="8880357" cy="480000"/>
          </a:xfrm>
        </p:spPr>
        <p:txBody>
          <a:bodyPr/>
          <a:lstStyle/>
          <a:p>
            <a:r>
              <a:rPr lang="de-DE" dirty="0"/>
              <a:t>Frage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9AECE4-8073-4E26-940E-EBB43439DD7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1796" y="1509604"/>
            <a:ext cx="11328404" cy="4849283"/>
          </a:xfrm>
        </p:spPr>
        <p:txBody>
          <a:bodyPr>
            <a:normAutofit/>
          </a:bodyPr>
          <a:lstStyle/>
          <a:p>
            <a:r>
              <a:rPr lang="de-DE" dirty="0"/>
              <a:t>Würden Sie Ihre Flexibilität für vergünstigte Netzentgelte für netzdienliches Verhalten zur Verfügung stellen? </a:t>
            </a:r>
            <a:endParaRPr lang="de-DE" sz="2400" b="1" dirty="0"/>
          </a:p>
          <a:p>
            <a:endParaRPr lang="de-DE" b="1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/>
              <a:t>a) ja, ich würde meine Flexibilität zur Verfügung stellen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/>
              <a:t>b) nein, ich möchte keine Einschränkungen bei der Netznutzung haben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5C1D0E-B5AB-4301-ABC5-91555DF3B9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7871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6" name="Rechteck: obere Ecken abgerundet 5"/>
          <p:cNvSpPr/>
          <p:nvPr/>
        </p:nvSpPr>
        <p:spPr>
          <a:xfrm rot="16200000">
            <a:off x="7868737" y="-267758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8800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7" name="Rechteck: obere Ecken abgerundet 6"/>
          <p:cNvSpPr/>
          <p:nvPr/>
        </p:nvSpPr>
        <p:spPr>
          <a:xfrm rot="16200000">
            <a:off x="7868737" y="-1155108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8800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8" name="Rechteck: obere Ecken abgerundet 7"/>
          <p:cNvSpPr/>
          <p:nvPr/>
        </p:nvSpPr>
        <p:spPr>
          <a:xfrm rot="16200000">
            <a:off x="7868737" y="-2042458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8800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11" name="Inhaltsplatzhalter 5"/>
          <p:cNvSpPr txBox="1">
            <a:spLocks/>
          </p:cNvSpPr>
          <p:nvPr/>
        </p:nvSpPr>
        <p:spPr>
          <a:xfrm>
            <a:off x="4607835" y="1692806"/>
            <a:ext cx="7152365" cy="4987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0" dirty="0">
                <a:solidFill>
                  <a:schemeClr val="accent1"/>
                </a:solidFill>
              </a:rPr>
              <a:t>1. Herausforderungen und Chancen durch die Energiewende</a:t>
            </a:r>
          </a:p>
        </p:txBody>
      </p:sp>
      <p:sp>
        <p:nvSpPr>
          <p:cNvPr id="12" name="Inhaltsplatzhalter 5"/>
          <p:cNvSpPr txBox="1">
            <a:spLocks/>
          </p:cNvSpPr>
          <p:nvPr/>
        </p:nvSpPr>
        <p:spPr>
          <a:xfrm>
            <a:off x="4607835" y="2580155"/>
            <a:ext cx="7152365" cy="49872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indent="0">
              <a:spcBef>
                <a:spcPts val="500"/>
              </a:spcBef>
              <a:buFont typeface="Arial" pitchFamily="34" charset="0"/>
              <a:buNone/>
              <a:defRPr sz="2400" b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de-DE" dirty="0"/>
              <a:t>2. Tarifstruktur 2.0</a:t>
            </a:r>
          </a:p>
        </p:txBody>
      </p:sp>
      <p:sp>
        <p:nvSpPr>
          <p:cNvPr id="13" name="Inhaltsplatzhalter 5"/>
          <p:cNvSpPr txBox="1">
            <a:spLocks/>
          </p:cNvSpPr>
          <p:nvPr/>
        </p:nvSpPr>
        <p:spPr>
          <a:xfrm>
            <a:off x="4607835" y="3467505"/>
            <a:ext cx="7152365" cy="4987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3. Auswertungen zur neuen Tarifstruktur</a:t>
            </a:r>
          </a:p>
        </p:txBody>
      </p:sp>
      <p:sp>
        <p:nvSpPr>
          <p:cNvPr id="14" name="Rechteck: obere Ecken abgerundet 13">
            <a:extLst>
              <a:ext uri="{FF2B5EF4-FFF2-40B4-BE49-F238E27FC236}">
                <a16:creationId xmlns:a16="http://schemas.microsoft.com/office/drawing/2014/main" id="{8700F465-B2F0-44C6-99DC-1B8B14899A6E}"/>
              </a:ext>
            </a:extLst>
          </p:cNvPr>
          <p:cNvSpPr/>
          <p:nvPr/>
        </p:nvSpPr>
        <p:spPr>
          <a:xfrm rot="16200000">
            <a:off x="7875819" y="619592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8800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C07E936-243F-4E27-9F04-07C5D311CFBC}"/>
              </a:ext>
            </a:extLst>
          </p:cNvPr>
          <p:cNvSpPr/>
          <p:nvPr/>
        </p:nvSpPr>
        <p:spPr>
          <a:xfrm>
            <a:off x="4484321" y="4357994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4. </a:t>
            </a:r>
            <a:r>
              <a:rPr lang="de-DE" sz="2400" dirty="0">
                <a:solidFill>
                  <a:schemeClr val="accent1"/>
                </a:solidFill>
                <a:cs typeface="Arial" pitchFamily="34" charset="0"/>
              </a:rPr>
              <a:t>Flexibilitätsoptionen und Demand Response</a:t>
            </a:r>
            <a:endParaRPr lang="de-DE" sz="24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Rechteck: obere Ecken abgerundet 16">
            <a:extLst>
              <a:ext uri="{FF2B5EF4-FFF2-40B4-BE49-F238E27FC236}">
                <a16:creationId xmlns:a16="http://schemas.microsoft.com/office/drawing/2014/main" id="{4B50D11D-7C1B-4272-8C9B-80D99908E078}"/>
              </a:ext>
            </a:extLst>
          </p:cNvPr>
          <p:cNvSpPr/>
          <p:nvPr/>
        </p:nvSpPr>
        <p:spPr>
          <a:xfrm rot="16200000">
            <a:off x="7875820" y="1513856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solidFill>
            <a:schemeClr val="accent1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288000" rIns="0" rtlCol="0" anchor="ctr"/>
          <a:lstStyle/>
          <a:p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3FBB4DF-4CE1-4F71-87E2-FAA17BBF00A2}"/>
              </a:ext>
            </a:extLst>
          </p:cNvPr>
          <p:cNvSpPr/>
          <p:nvPr/>
        </p:nvSpPr>
        <p:spPr>
          <a:xfrm>
            <a:off x="4491403" y="5267647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5. Zusammenfassung und Fazit</a:t>
            </a:r>
          </a:p>
        </p:txBody>
      </p:sp>
    </p:spTree>
    <p:extLst>
      <p:ext uri="{BB962C8B-B14F-4D97-AF65-F5344CB8AC3E}">
        <p14:creationId xmlns:p14="http://schemas.microsoft.com/office/powerpoint/2010/main" val="3287826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95028-6607-4C57-B537-68B99931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0" y="304514"/>
            <a:ext cx="8880357" cy="480000"/>
          </a:xfrm>
        </p:spPr>
        <p:txBody>
          <a:bodyPr/>
          <a:lstStyle/>
          <a:p>
            <a:r>
              <a:rPr lang="de-DE" dirty="0"/>
              <a:t>Tarife 2.0 – Zusammenfassung und Fazit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AD34EF-E99C-4C92-8807-E2EF1D92B9B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13" name="Inhaltsplatzhalter 1">
            <a:extLst>
              <a:ext uri="{FF2B5EF4-FFF2-40B4-BE49-F238E27FC236}">
                <a16:creationId xmlns:a16="http://schemas.microsoft.com/office/drawing/2014/main" id="{9978340D-232B-48A1-A46E-D4C0FFECDE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9350" y="1604796"/>
            <a:ext cx="11325633" cy="4948689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de-DE" sz="2200" b="1" dirty="0"/>
              <a:t>Die neue Entgeltsystematik steigert die Verursachungsgerechtigkeit und stärkt die Gesamteffizienz.</a:t>
            </a:r>
          </a:p>
          <a:p>
            <a:pPr>
              <a:buClr>
                <a:srgbClr val="0070C0"/>
              </a:buClr>
            </a:pPr>
            <a:endParaRPr lang="de-DE" b="1" dirty="0"/>
          </a:p>
          <a:p>
            <a:pPr marL="736582" lvl="1" indent="-38099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Eine Umstellung auf eine Leistungsverrechnung sorgt dafür, dass jene, die das Netz übermäßig stark beanspruchen, auch höhere Entgelte zu zahlen haben. </a:t>
            </a:r>
            <a:r>
              <a:rPr lang="de-DE" b="1" dirty="0"/>
              <a:t>Kunden mit geringen durchschnittlichen Lastspitzen sowie viele Kleinkunden werden entlastet</a:t>
            </a:r>
            <a:r>
              <a:rPr lang="de-DE" dirty="0"/>
              <a:t>, da die Erlöse der Netzbetreiber in Summe konstant bleiben.</a:t>
            </a:r>
            <a:endParaRPr lang="de-DE" dirty="0">
              <a:solidFill>
                <a:schemeClr val="tx1"/>
              </a:solidFill>
            </a:endParaRPr>
          </a:p>
          <a:p>
            <a:pPr marL="736582" lvl="1" indent="-38099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736582" lvl="1" indent="-38099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DE" dirty="0"/>
              <a:t>Aufgrund der Zusammenfassung von bisher pauschalierten und bisher leistungsgemessenen Kunden wird es Kostenverschiebungen zwischen diesen beiden Kundengruppen geben. </a:t>
            </a:r>
          </a:p>
          <a:p>
            <a:pPr marL="736582" lvl="1" indent="-38099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 marL="736582" lvl="1" indent="-38099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de-DE" dirty="0"/>
              <a:t>Zukünftig brauchen Kunden </a:t>
            </a:r>
            <a:r>
              <a:rPr lang="de-DE" b="1" dirty="0"/>
              <a:t>kein ausgefeiltes Lastmanagement</a:t>
            </a:r>
            <a:r>
              <a:rPr lang="de-DE" dirty="0"/>
              <a:t>. Anders als bisher ist neben dem Monitoring des Gesamtverbrauchs aber zu überlegen, ob wirklich alle möglichen Geräte gleichzeitig einzuschalten sind. </a:t>
            </a:r>
          </a:p>
        </p:txBody>
      </p:sp>
    </p:spTree>
    <p:extLst>
      <p:ext uri="{BB962C8B-B14F-4D97-AF65-F5344CB8AC3E}">
        <p14:creationId xmlns:p14="http://schemas.microsoft.com/office/powerpoint/2010/main" val="381374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623C0A0-2A33-41EA-BD56-12FAB6B595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9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623C0A0-2A33-41EA-BD56-12FAB6B59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E4D65F-5D5C-4C7B-AF2E-BD58C43816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7382" y="1411819"/>
            <a:ext cx="11328404" cy="4849283"/>
          </a:xfrm>
        </p:spPr>
        <p:txBody>
          <a:bodyPr>
            <a:normAutofit/>
          </a:bodyPr>
          <a:lstStyle/>
          <a:p>
            <a:endParaRPr lang="de-DE" dirty="0"/>
          </a:p>
          <a:p>
            <a:pPr algn="ctr">
              <a:spcBef>
                <a:spcPts val="0"/>
              </a:spcBef>
            </a:pPr>
            <a:r>
              <a:rPr lang="de-DE" sz="2400" b="1" dirty="0"/>
              <a:t>56.Webinar </a:t>
            </a:r>
            <a:r>
              <a:rPr lang="de-DE" b="1" dirty="0"/>
              <a:t> </a:t>
            </a:r>
          </a:p>
          <a:p>
            <a:pPr algn="ctr">
              <a:spcBef>
                <a:spcPts val="0"/>
              </a:spcBef>
            </a:pPr>
            <a:endParaRPr lang="de-DE" dirty="0"/>
          </a:p>
          <a:p>
            <a:pPr algn="ctr"/>
            <a:r>
              <a:rPr lang="de-DE" b="1" dirty="0"/>
              <a:t> </a:t>
            </a:r>
            <a:r>
              <a:rPr lang="de-DE" sz="2400" b="1" dirty="0"/>
              <a:t>„Stromkennzeichnung NEU – Vorschläge der E-Control“</a:t>
            </a:r>
          </a:p>
          <a:p>
            <a:pPr algn="ctr">
              <a:spcBef>
                <a:spcPts val="0"/>
              </a:spcBef>
            </a:pPr>
            <a:r>
              <a:rPr lang="de-DE" b="1" dirty="0"/>
              <a:t> </a:t>
            </a:r>
            <a:endParaRPr lang="de-DE" dirty="0"/>
          </a:p>
          <a:p>
            <a:pPr algn="ctr">
              <a:spcBef>
                <a:spcPts val="0"/>
              </a:spcBef>
            </a:pPr>
            <a:r>
              <a:rPr lang="de-DE" sz="1867" dirty="0"/>
              <a:t>mit</a:t>
            </a:r>
          </a:p>
          <a:p>
            <a:pPr algn="ctr"/>
            <a:endParaRPr lang="de-DE" sz="1067" b="1" dirty="0"/>
          </a:p>
          <a:p>
            <a:pPr algn="ctr"/>
            <a:r>
              <a:rPr lang="de-DE" b="1" dirty="0"/>
              <a:t>Dr. Harald Proidl</a:t>
            </a:r>
            <a:endParaRPr lang="de-DE" dirty="0"/>
          </a:p>
          <a:p>
            <a:pPr algn="ctr"/>
            <a:endParaRPr lang="de-DE" sz="1200" dirty="0"/>
          </a:p>
          <a:p>
            <a:pPr algn="ctr">
              <a:spcBef>
                <a:spcPts val="0"/>
              </a:spcBef>
            </a:pPr>
            <a:r>
              <a:rPr lang="de-DE" sz="1867" b="1" dirty="0"/>
              <a:t> </a:t>
            </a:r>
            <a:r>
              <a:rPr lang="de-DE" sz="1867" dirty="0"/>
              <a:t>Leiter der Abteilung Ökoenergie und Energieeffizienz der E-Control </a:t>
            </a:r>
          </a:p>
          <a:p>
            <a:pPr algn="ctr">
              <a:spcBef>
                <a:spcPts val="0"/>
              </a:spcBef>
            </a:pPr>
            <a:endParaRPr lang="de-DE" sz="1867" dirty="0"/>
          </a:p>
          <a:p>
            <a:pPr algn="ctr">
              <a:spcBef>
                <a:spcPts val="0"/>
              </a:spcBef>
            </a:pPr>
            <a:r>
              <a:rPr lang="de-DE" b="1" dirty="0"/>
              <a:t> </a:t>
            </a:r>
            <a:endParaRPr lang="de-DE" dirty="0"/>
          </a:p>
          <a:p>
            <a:pPr algn="ctr">
              <a:spcBef>
                <a:spcPts val="0"/>
              </a:spcBef>
            </a:pPr>
            <a:r>
              <a:rPr lang="de-DE" b="1" dirty="0"/>
              <a:t>am Montag, 11. Mai 2020</a:t>
            </a:r>
            <a:endParaRPr lang="de-DE" dirty="0"/>
          </a:p>
          <a:p>
            <a:pPr algn="ctr">
              <a:spcBef>
                <a:spcPts val="0"/>
              </a:spcBef>
            </a:pPr>
            <a:r>
              <a:rPr lang="de-DE" sz="1200" b="1" dirty="0"/>
              <a:t> </a:t>
            </a:r>
            <a:endParaRPr lang="de-DE" sz="1200" dirty="0"/>
          </a:p>
          <a:p>
            <a:pPr algn="ctr">
              <a:spcBef>
                <a:spcPts val="0"/>
              </a:spcBef>
            </a:pPr>
            <a:r>
              <a:rPr lang="de-DE" b="1" dirty="0"/>
              <a:t>Zeit: 11:30 – 12.00 Uhr</a:t>
            </a:r>
            <a:endParaRPr lang="de-DE" dirty="0"/>
          </a:p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39AF2F-898B-45BF-BFAC-C56F76A6A27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6070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623C0A0-2A33-41EA-BD56-12FAB6B5959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3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623C0A0-2A33-41EA-BD56-12FAB6B59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E4D65F-5D5C-4C7B-AF2E-BD58C43816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7382" y="1411819"/>
            <a:ext cx="11328404" cy="4849283"/>
          </a:xfrm>
        </p:spPr>
        <p:txBody>
          <a:bodyPr>
            <a:normAutofit/>
          </a:bodyPr>
          <a:lstStyle/>
          <a:p>
            <a:endParaRPr lang="de-DE" dirty="0"/>
          </a:p>
          <a:p>
            <a:pPr algn="ctr">
              <a:spcBef>
                <a:spcPts val="0"/>
              </a:spcBef>
            </a:pPr>
            <a:endParaRPr lang="de-DE" dirty="0"/>
          </a:p>
          <a:p>
            <a:pPr algn="ctr">
              <a:spcBef>
                <a:spcPts val="0"/>
              </a:spcBef>
            </a:pPr>
            <a:endParaRPr lang="de-DE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/>
              <a:t>Die Unterlagen zum heutigen Webinar sowie den Link zu dessen </a:t>
            </a:r>
          </a:p>
          <a:p>
            <a:pPr algn="ctr"/>
            <a:r>
              <a:rPr lang="de-DE" sz="2400" b="1" dirty="0"/>
              <a:t>Aufzeichnung erhalten </a:t>
            </a:r>
            <a:r>
              <a:rPr lang="de-DE" sz="2400" b="1"/>
              <a:t>Sie morgen automatisch </a:t>
            </a:r>
            <a:r>
              <a:rPr lang="de-DE" sz="2400" b="1" dirty="0"/>
              <a:t>per E-Mail!</a:t>
            </a:r>
          </a:p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39AF2F-898B-45BF-BFAC-C56F76A6A27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2393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Mag. Karin Emberger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/>
              <a:t>603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de-DE" dirty="0"/>
              <a:t>Karin.emberger@e-control.at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6478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06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Rechteck: obere Ecken abgerundet 5"/>
          <p:cNvSpPr/>
          <p:nvPr/>
        </p:nvSpPr>
        <p:spPr>
          <a:xfrm rot="16200000">
            <a:off x="7868737" y="-267758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8800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7" name="Rechteck: obere Ecken abgerundet 6"/>
          <p:cNvSpPr/>
          <p:nvPr/>
        </p:nvSpPr>
        <p:spPr>
          <a:xfrm rot="16200000">
            <a:off x="7868737" y="-1155108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solidFill>
            <a:schemeClr val="bg1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8800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8" name="Rechteck: obere Ecken abgerundet 7"/>
          <p:cNvSpPr/>
          <p:nvPr/>
        </p:nvSpPr>
        <p:spPr>
          <a:xfrm rot="16200000">
            <a:off x="7868737" y="-2042458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solidFill>
            <a:schemeClr val="accent1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288000" rIns="0" rtlCol="0" anchor="ctr"/>
          <a:lstStyle/>
          <a:p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11" name="Inhaltsplatzhalter 5"/>
          <p:cNvSpPr txBox="1">
            <a:spLocks/>
          </p:cNvSpPr>
          <p:nvPr/>
        </p:nvSpPr>
        <p:spPr>
          <a:xfrm>
            <a:off x="4607835" y="1692806"/>
            <a:ext cx="7372400" cy="4987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1. Herausforderungen und Chancen durch die Energiewende</a:t>
            </a:r>
          </a:p>
        </p:txBody>
      </p:sp>
      <p:sp>
        <p:nvSpPr>
          <p:cNvPr id="12" name="Inhaltsplatzhalter 5"/>
          <p:cNvSpPr txBox="1">
            <a:spLocks/>
          </p:cNvSpPr>
          <p:nvPr/>
        </p:nvSpPr>
        <p:spPr>
          <a:xfrm>
            <a:off x="4607835" y="2580155"/>
            <a:ext cx="7152365" cy="4987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2. Tarifstruktur 2.0</a:t>
            </a:r>
          </a:p>
        </p:txBody>
      </p:sp>
      <p:sp>
        <p:nvSpPr>
          <p:cNvPr id="13" name="Inhaltsplatzhalter 5"/>
          <p:cNvSpPr txBox="1">
            <a:spLocks/>
          </p:cNvSpPr>
          <p:nvPr/>
        </p:nvSpPr>
        <p:spPr>
          <a:xfrm>
            <a:off x="4607835" y="3467505"/>
            <a:ext cx="7152365" cy="4987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3. Auswertungen zur neuen Tarifstruktur</a:t>
            </a:r>
          </a:p>
        </p:txBody>
      </p:sp>
      <p:sp>
        <p:nvSpPr>
          <p:cNvPr id="14" name="Rechteck: obere Ecken abgerundet 13">
            <a:extLst>
              <a:ext uri="{FF2B5EF4-FFF2-40B4-BE49-F238E27FC236}">
                <a16:creationId xmlns:a16="http://schemas.microsoft.com/office/drawing/2014/main" id="{8700F465-B2F0-44C6-99DC-1B8B14899A6E}"/>
              </a:ext>
            </a:extLst>
          </p:cNvPr>
          <p:cNvSpPr/>
          <p:nvPr/>
        </p:nvSpPr>
        <p:spPr>
          <a:xfrm rot="16200000">
            <a:off x="7875819" y="619592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8800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C07E936-243F-4E27-9F04-07C5D311CFBC}"/>
              </a:ext>
            </a:extLst>
          </p:cNvPr>
          <p:cNvSpPr/>
          <p:nvPr/>
        </p:nvSpPr>
        <p:spPr>
          <a:xfrm>
            <a:off x="4484321" y="4357994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4. </a:t>
            </a:r>
            <a:r>
              <a:rPr lang="de-DE" sz="2400" dirty="0">
                <a:solidFill>
                  <a:schemeClr val="accent1"/>
                </a:solidFill>
                <a:cs typeface="Arial" pitchFamily="34" charset="0"/>
              </a:rPr>
              <a:t>Flexibilitätsoptionen und Demand Response</a:t>
            </a:r>
            <a:endParaRPr lang="de-DE" sz="24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Rechteck: obere Ecken abgerundet 14">
            <a:extLst>
              <a:ext uri="{FF2B5EF4-FFF2-40B4-BE49-F238E27FC236}">
                <a16:creationId xmlns:a16="http://schemas.microsoft.com/office/drawing/2014/main" id="{71AABDAA-DA85-410B-A5BC-BCF9A3416201}"/>
              </a:ext>
            </a:extLst>
          </p:cNvPr>
          <p:cNvSpPr/>
          <p:nvPr/>
        </p:nvSpPr>
        <p:spPr>
          <a:xfrm rot="16200000">
            <a:off x="7875820" y="1520165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8800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81CAE91-EECD-4B6F-9679-D4CE90F5999F}"/>
              </a:ext>
            </a:extLst>
          </p:cNvPr>
          <p:cNvSpPr/>
          <p:nvPr/>
        </p:nvSpPr>
        <p:spPr>
          <a:xfrm>
            <a:off x="4491403" y="5282665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5. </a:t>
            </a:r>
            <a:r>
              <a:rPr lang="de-DE" sz="2400" dirty="0">
                <a:solidFill>
                  <a:schemeClr val="accent1"/>
                </a:solidFill>
                <a:cs typeface="Arial" pitchFamily="34" charset="0"/>
              </a:rPr>
              <a:t>Zusammenfassung und Fazit</a:t>
            </a:r>
            <a:endParaRPr lang="de-DE" sz="24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8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D9EE315-9D5A-4F29-9DED-7CDBB078021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Integration der Erneuerbaren</a:t>
            </a:r>
          </a:p>
          <a:p>
            <a:pPr marL="736582" lvl="1" indent="-38099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Erhöhte Lastschwankungen im Netz – vermehrter Leistungsbedarf und somit schlussendlich Netzausbau</a:t>
            </a:r>
          </a:p>
          <a:p>
            <a:pPr marL="736582" lvl="1" indent="-38099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Verursachungsgerechtigkeit</a:t>
            </a:r>
          </a:p>
          <a:p>
            <a:r>
              <a:rPr lang="de-DE" b="1" dirty="0">
                <a:solidFill>
                  <a:schemeClr val="tx1"/>
                </a:solidFill>
              </a:rPr>
              <a:t>Flexibilisierung</a:t>
            </a:r>
          </a:p>
          <a:p>
            <a:pPr marL="736582" lvl="1" indent="-38099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Bei Verbrauch und/oder Einspeisung oder bei Energiepreis oder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Netzentgelten (im Energiebereich seit 1.2.2018 verfügbar)</a:t>
            </a:r>
          </a:p>
          <a:p>
            <a:r>
              <a:rPr lang="de-DE" b="1" dirty="0">
                <a:solidFill>
                  <a:schemeClr val="tx1"/>
                </a:solidFill>
              </a:rPr>
              <a:t>Ausrollung Smart Meter</a:t>
            </a:r>
          </a:p>
          <a:p>
            <a:pPr marL="736582" lvl="1" indent="-38099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(theor.) Möglichkeit der flächendeckenden Lastgangmessung</a:t>
            </a:r>
          </a:p>
          <a:p>
            <a:r>
              <a:rPr lang="de-DE" b="1" dirty="0">
                <a:solidFill>
                  <a:schemeClr val="tx1"/>
                </a:solidFill>
              </a:rPr>
              <a:t>Politische Vorgaben</a:t>
            </a:r>
          </a:p>
          <a:p>
            <a:pPr marL="736582" lvl="1" indent="-380990">
              <a:buFont typeface="Arial" panose="020B0604020202020204" pitchFamily="34" charset="0"/>
              <a:buChar char="•"/>
            </a:pPr>
            <a:r>
              <a:rPr lang="de-DE" dirty="0"/>
              <a:t>Energieeffizienzpaket, Energieeffizienzrichtlinie </a:t>
            </a:r>
          </a:p>
          <a:p>
            <a:pPr marL="736582" lvl="1" indent="-38099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Klima- und Energiestrategie, Mission 2030</a:t>
            </a:r>
          </a:p>
          <a:p>
            <a:pPr marL="736582" lvl="1" indent="-38099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Regierungsprogramm</a:t>
            </a:r>
          </a:p>
          <a:p>
            <a:r>
              <a:rPr lang="de-DE" b="1" dirty="0">
                <a:solidFill>
                  <a:schemeClr val="tx1"/>
                </a:solidFill>
              </a:rPr>
              <a:t>Steigende Digitalisierung und </a:t>
            </a:r>
            <a:r>
              <a:rPr lang="de-DE" b="1" dirty="0" err="1">
                <a:solidFill>
                  <a:schemeClr val="tx1"/>
                </a:solidFill>
              </a:rPr>
              <a:t>IoT</a:t>
            </a:r>
            <a:r>
              <a:rPr lang="de-DE" b="1" dirty="0">
                <a:solidFill>
                  <a:schemeClr val="tx1"/>
                </a:solidFill>
              </a:rPr>
              <a:t>:</a:t>
            </a:r>
          </a:p>
          <a:p>
            <a:pPr marL="698491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Konnex zur Telekommunikationsbranche (5G Ausbau)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endParaRPr lang="de-DE" sz="1867" dirty="0"/>
          </a:p>
          <a:p>
            <a:endParaRPr lang="de-DE" sz="1867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20A08C-438A-4F1C-82A1-8993C8229C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320469" y="6358887"/>
            <a:ext cx="1440000" cy="240000"/>
          </a:xfrm>
        </p:spPr>
        <p:txBody>
          <a:bodyPr/>
          <a:lstStyle/>
          <a:p>
            <a:fld id="{69AE58CD-3741-43C7-A2FD-7865044D30D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87FCC1A-834A-4243-84A0-62A3BBAFF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10" y="275317"/>
            <a:ext cx="8880357" cy="735105"/>
          </a:xfrm>
        </p:spPr>
        <p:txBody>
          <a:bodyPr/>
          <a:lstStyle/>
          <a:p>
            <a:r>
              <a:rPr lang="de-DE" sz="3733" dirty="0"/>
              <a:t>Herausforderungen und Chancen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336F168-8DD0-449F-A10A-7854352FF915}"/>
              </a:ext>
            </a:extLst>
          </p:cNvPr>
          <p:cNvGrpSpPr/>
          <p:nvPr/>
        </p:nvGrpSpPr>
        <p:grpSpPr>
          <a:xfrm>
            <a:off x="6405855" y="2529799"/>
            <a:ext cx="5472608" cy="2953876"/>
            <a:chOff x="1763688" y="2272307"/>
            <a:chExt cx="4344233" cy="2272817"/>
          </a:xfrm>
          <a:solidFill>
            <a:srgbClr val="0066A9"/>
          </a:solidFill>
        </p:grpSpPr>
        <p:sp>
          <p:nvSpPr>
            <p:cNvPr id="9" name="Nach unten gekrümmter Pfeil 6">
              <a:extLst>
                <a:ext uri="{FF2B5EF4-FFF2-40B4-BE49-F238E27FC236}">
                  <a16:creationId xmlns:a16="http://schemas.microsoft.com/office/drawing/2014/main" id="{768DAA24-5400-4427-9071-24DA40D1AE95}"/>
                </a:ext>
              </a:extLst>
            </p:cNvPr>
            <p:cNvSpPr/>
            <p:nvPr/>
          </p:nvSpPr>
          <p:spPr>
            <a:xfrm>
              <a:off x="3275856" y="2924943"/>
              <a:ext cx="1368152" cy="648072"/>
            </a:xfrm>
            <a:prstGeom prst="curved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67">
                <a:solidFill>
                  <a:schemeClr val="bg1"/>
                </a:solidFill>
              </a:endParaRPr>
            </a:p>
          </p:txBody>
        </p:sp>
        <p:sp>
          <p:nvSpPr>
            <p:cNvPr id="10" name="Abgerundetes Rechteck 7">
              <a:extLst>
                <a:ext uri="{FF2B5EF4-FFF2-40B4-BE49-F238E27FC236}">
                  <a16:creationId xmlns:a16="http://schemas.microsoft.com/office/drawing/2014/main" id="{0D7F7F8D-B47C-45D0-B18F-657E62BCEC98}"/>
                </a:ext>
              </a:extLst>
            </p:cNvPr>
            <p:cNvSpPr/>
            <p:nvPr/>
          </p:nvSpPr>
          <p:spPr>
            <a:xfrm>
              <a:off x="2973757" y="2272307"/>
              <a:ext cx="1972348" cy="724645"/>
            </a:xfrm>
            <a:prstGeom prst="roundRect">
              <a:avLst/>
            </a:prstGeom>
            <a:solidFill>
              <a:srgbClr val="006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133" dirty="0">
                  <a:solidFill>
                    <a:schemeClr val="bg1"/>
                  </a:solidFill>
                </a:rPr>
                <a:t>Netzausbau,</a:t>
              </a:r>
            </a:p>
            <a:p>
              <a:pPr algn="ctr"/>
              <a:r>
                <a:rPr lang="de-DE" sz="2133" dirty="0">
                  <a:solidFill>
                    <a:schemeClr val="bg1"/>
                  </a:solidFill>
                </a:rPr>
                <a:t>Sinkende Abgabemengen</a:t>
              </a:r>
            </a:p>
          </p:txBody>
        </p:sp>
        <p:sp>
          <p:nvSpPr>
            <p:cNvPr id="11" name="Abgerundetes Rechteck 8">
              <a:extLst>
                <a:ext uri="{FF2B5EF4-FFF2-40B4-BE49-F238E27FC236}">
                  <a16:creationId xmlns:a16="http://schemas.microsoft.com/office/drawing/2014/main" id="{01440A10-AC0F-4EB5-A037-862E044C1AF8}"/>
                </a:ext>
              </a:extLst>
            </p:cNvPr>
            <p:cNvSpPr/>
            <p:nvPr/>
          </p:nvSpPr>
          <p:spPr>
            <a:xfrm>
              <a:off x="4307721" y="3881863"/>
              <a:ext cx="1800200" cy="6480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133" dirty="0">
                  <a:solidFill>
                    <a:schemeClr val="bg1"/>
                  </a:solidFill>
                </a:rPr>
                <a:t>Anstieg Netzentgelte</a:t>
              </a:r>
            </a:p>
          </p:txBody>
        </p:sp>
        <p:sp>
          <p:nvSpPr>
            <p:cNvPr id="12" name="Abgerundetes Rechteck 9">
              <a:extLst>
                <a:ext uri="{FF2B5EF4-FFF2-40B4-BE49-F238E27FC236}">
                  <a16:creationId xmlns:a16="http://schemas.microsoft.com/office/drawing/2014/main" id="{08E8748E-3CE6-4EEE-994B-7B214999C990}"/>
                </a:ext>
              </a:extLst>
            </p:cNvPr>
            <p:cNvSpPr/>
            <p:nvPr/>
          </p:nvSpPr>
          <p:spPr>
            <a:xfrm>
              <a:off x="1763688" y="3897052"/>
              <a:ext cx="1800200" cy="6480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67" dirty="0">
                  <a:solidFill>
                    <a:schemeClr val="bg1"/>
                  </a:solidFill>
                </a:rPr>
                <a:t>Anstieg dezentrale Erzeugung bzw. Autarkiebestrebungen</a:t>
              </a:r>
            </a:p>
          </p:txBody>
        </p:sp>
        <p:sp>
          <p:nvSpPr>
            <p:cNvPr id="13" name="Nach unten gekrümmter Pfeil 10">
              <a:extLst>
                <a:ext uri="{FF2B5EF4-FFF2-40B4-BE49-F238E27FC236}">
                  <a16:creationId xmlns:a16="http://schemas.microsoft.com/office/drawing/2014/main" id="{D748CE10-0B4B-49AF-95DA-73188363E0E2}"/>
                </a:ext>
              </a:extLst>
            </p:cNvPr>
            <p:cNvSpPr/>
            <p:nvPr/>
          </p:nvSpPr>
          <p:spPr>
            <a:xfrm rot="10800000">
              <a:off x="3203848" y="3573015"/>
              <a:ext cx="1368152" cy="648072"/>
            </a:xfrm>
            <a:prstGeom prst="curved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667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843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kt 14" hidden="1">
            <a:extLst>
              <a:ext uri="{FF2B5EF4-FFF2-40B4-BE49-F238E27FC236}">
                <a16:creationId xmlns:a16="http://schemas.microsoft.com/office/drawing/2014/main" id="{72B27508-A20C-40D6-AC67-08D04961194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2" name="think-cell Folie" r:id="rId20" imgW="501" imgH="502" progId="TCLayout.ActiveDocument.1">
                  <p:embed/>
                </p:oleObj>
              </mc:Choice>
              <mc:Fallback>
                <p:oleObj name="think-cell Folie" r:id="rId20" imgW="501" imgH="502" progId="TCLayout.ActiveDocument.1">
                  <p:embed/>
                  <p:pic>
                    <p:nvPicPr>
                      <p:cNvPr id="15" name="Objekt 14" hidden="1">
                        <a:extLst>
                          <a:ext uri="{FF2B5EF4-FFF2-40B4-BE49-F238E27FC236}">
                            <a16:creationId xmlns:a16="http://schemas.microsoft.com/office/drawing/2014/main" id="{72B27508-A20C-40D6-AC67-08D0496119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>
            <a:extLst>
              <a:ext uri="{FF2B5EF4-FFF2-40B4-BE49-F238E27FC236}">
                <a16:creationId xmlns:a16="http://schemas.microsoft.com/office/drawing/2014/main" id="{FF29DA31-668D-4390-9DAE-4D31FFB8131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/>
            <a:endParaRPr lang="de-AT" sz="3467" dirty="0">
              <a:solidFill>
                <a:srgbClr val="0066A9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  <a:sym typeface="Arial Narrow" panose="020B0606020202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099B2D-FE5F-4EF2-A8EB-FDEFD8035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35" y="356243"/>
            <a:ext cx="9984480" cy="480000"/>
          </a:xfrm>
        </p:spPr>
        <p:txBody>
          <a:bodyPr/>
          <a:lstStyle/>
          <a:p>
            <a:r>
              <a:rPr lang="de-AT" dirty="0"/>
              <a:t>Stand Ausrollung Smart Meter 2018</a:t>
            </a:r>
            <a:endParaRPr lang="de-DE" dirty="0"/>
          </a:p>
        </p:txBody>
      </p:sp>
      <p:graphicFrame>
        <p:nvGraphicFramePr>
          <p:cNvPr id="12" name="Inhaltsplatzhalter 11">
            <a:extLst>
              <a:ext uri="{FF2B5EF4-FFF2-40B4-BE49-F238E27FC236}">
                <a16:creationId xmlns:a16="http://schemas.microsoft.com/office/drawing/2014/main" id="{FBF84D97-0F97-4A5A-A61B-D9C580ADAFAB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554156" y="1580287"/>
          <a:ext cx="7666977" cy="4246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429">
                  <a:extLst>
                    <a:ext uri="{9D8B030D-6E8A-4147-A177-3AD203B41FA5}">
                      <a16:colId xmlns:a16="http://schemas.microsoft.com/office/drawing/2014/main" val="2848726166"/>
                    </a:ext>
                  </a:extLst>
                </a:gridCol>
                <a:gridCol w="1283319">
                  <a:extLst>
                    <a:ext uri="{9D8B030D-6E8A-4147-A177-3AD203B41FA5}">
                      <a16:colId xmlns:a16="http://schemas.microsoft.com/office/drawing/2014/main" val="1522323291"/>
                    </a:ext>
                  </a:extLst>
                </a:gridCol>
                <a:gridCol w="916415">
                  <a:extLst>
                    <a:ext uri="{9D8B030D-6E8A-4147-A177-3AD203B41FA5}">
                      <a16:colId xmlns:a16="http://schemas.microsoft.com/office/drawing/2014/main" val="3674576273"/>
                    </a:ext>
                  </a:extLst>
                </a:gridCol>
                <a:gridCol w="1928725">
                  <a:extLst>
                    <a:ext uri="{9D8B030D-6E8A-4147-A177-3AD203B41FA5}">
                      <a16:colId xmlns:a16="http://schemas.microsoft.com/office/drawing/2014/main" val="1872054574"/>
                    </a:ext>
                  </a:extLst>
                </a:gridCol>
                <a:gridCol w="1741089">
                  <a:extLst>
                    <a:ext uri="{9D8B030D-6E8A-4147-A177-3AD203B41FA5}">
                      <a16:colId xmlns:a16="http://schemas.microsoft.com/office/drawing/2014/main" val="3301154844"/>
                    </a:ext>
                  </a:extLst>
                </a:gridCol>
              </a:tblGrid>
              <a:tr h="750699">
                <a:tc>
                  <a:txBody>
                    <a:bodyPr/>
                    <a:lstStyle/>
                    <a:p>
                      <a:r>
                        <a:rPr lang="de-DE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Clearingoption</a:t>
                      </a:r>
                    </a:p>
                  </a:txBody>
                  <a:tcPr marL="99696" marR="99696" marT="49848" marB="4984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900" kern="1200" dirty="0">
                          <a:effectLst/>
                        </a:rPr>
                        <a:t>¼ h Messwerte </a:t>
                      </a:r>
                      <a:endParaRPr lang="de-D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696" marR="99696" marT="49848" marB="49848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900" kern="1200">
                          <a:effectLst/>
                        </a:rPr>
                        <a:t>Tageswert </a:t>
                      </a:r>
                      <a:endParaRPr lang="de-DE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9043" marR="109043" marT="54521" marB="54521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900" kern="1200">
                          <a:effectLst/>
                        </a:rPr>
                        <a:t>Jahreswert </a:t>
                      </a:r>
                      <a:endParaRPr lang="de-DE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696" marR="99696" marT="49848" marB="49848"/>
                </a:tc>
                <a:extLst>
                  <a:ext uri="{0D108BD9-81ED-4DB2-BD59-A6C34878D82A}">
                    <a16:rowId xmlns:a16="http://schemas.microsoft.com/office/drawing/2014/main" val="2303498035"/>
                  </a:ext>
                </a:extLst>
              </a:tr>
              <a:tr h="75086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900" kern="1200" dirty="0">
                          <a:effectLst/>
                        </a:rPr>
                        <a:t>Zähler-konfiguration </a:t>
                      </a:r>
                      <a:endParaRPr lang="de-D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696" marR="99696" marT="49848" marB="49848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900" kern="1200">
                          <a:effectLst/>
                        </a:rPr>
                        <a:t>IME</a:t>
                      </a:r>
                      <a:endParaRPr lang="de-DE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9043" marR="109043" marT="54521" marB="54521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900" kern="1200" dirty="0">
                          <a:effectLst/>
                        </a:rPr>
                        <a:t>IMS</a:t>
                      </a:r>
                      <a:endParaRPr lang="de-D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696" marR="99696" marT="49848" marB="4984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900" kern="1200" dirty="0">
                          <a:effectLst/>
                        </a:rPr>
                        <a:t>DSZ</a:t>
                      </a:r>
                      <a:endParaRPr lang="de-D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696" marR="99696" marT="49848" marB="49848"/>
                </a:tc>
                <a:extLst>
                  <a:ext uri="{0D108BD9-81ED-4DB2-BD59-A6C34878D82A}">
                    <a16:rowId xmlns:a16="http://schemas.microsoft.com/office/drawing/2014/main" val="3141675503"/>
                  </a:ext>
                </a:extLst>
              </a:tr>
              <a:tr h="41883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900" kern="1200" dirty="0">
                          <a:effectLst/>
                        </a:rPr>
                        <a:t>Clearingmethode</a:t>
                      </a:r>
                      <a:endParaRPr lang="de-D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696" marR="99696" marT="49848" marB="4984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900" kern="1200">
                          <a:effectLst/>
                        </a:rPr>
                        <a:t>¼ h  </a:t>
                      </a:r>
                      <a:endParaRPr lang="de-DE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696" marR="99696" marT="49848" marB="49848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900" kern="1200" dirty="0">
                          <a:effectLst/>
                        </a:rPr>
                        <a:t>SLP (Tag)</a:t>
                      </a:r>
                      <a:endParaRPr lang="de-D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9043" marR="109043" marT="54521" marB="54521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900" kern="1200">
                          <a:effectLst/>
                        </a:rPr>
                        <a:t>SLP (Jahr)</a:t>
                      </a:r>
                      <a:endParaRPr lang="de-DE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696" marR="99696" marT="49848" marB="49848"/>
                </a:tc>
                <a:extLst>
                  <a:ext uri="{0D108BD9-81ED-4DB2-BD59-A6C34878D82A}">
                    <a16:rowId xmlns:a16="http://schemas.microsoft.com/office/drawing/2014/main" val="4171970091"/>
                  </a:ext>
                </a:extLst>
              </a:tr>
              <a:tr h="75086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900" kern="1200">
                          <a:effectLst/>
                        </a:rPr>
                        <a:t>Messwerte</a:t>
                      </a:r>
                      <a:endParaRPr lang="de-DE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696" marR="99696" marT="49848" marB="49848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900" kern="1200" dirty="0">
                          <a:effectLst/>
                        </a:rPr>
                        <a:t>¼ h</a:t>
                      </a:r>
                      <a:endParaRPr lang="de-D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9043" marR="109043" marT="54521" marB="54521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900" kern="1200" dirty="0">
                          <a:effectLst/>
                        </a:rPr>
                        <a:t>Jahr (auch anlassbezogen) </a:t>
                      </a:r>
                      <a:endParaRPr lang="de-D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696" marR="99696" marT="49848" marB="49848"/>
                </a:tc>
                <a:extLst>
                  <a:ext uri="{0D108BD9-81ED-4DB2-BD59-A6C34878D82A}">
                    <a16:rowId xmlns:a16="http://schemas.microsoft.com/office/drawing/2014/main" val="3227770254"/>
                  </a:ext>
                </a:extLst>
              </a:tr>
              <a:tr h="76021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900" kern="1200">
                          <a:effectLst/>
                        </a:rPr>
                        <a:t>Übertragung an den NB</a:t>
                      </a:r>
                      <a:endParaRPr lang="de-DE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696" marR="99696" marT="49848" marB="49848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900" kern="1200" dirty="0">
                          <a:effectLst/>
                        </a:rPr>
                        <a:t>1xtgl am Folgetag</a:t>
                      </a:r>
                      <a:endParaRPr lang="de-DE" sz="15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900" kern="1200" dirty="0">
                          <a:effectLst/>
                        </a:rPr>
                        <a:t>96- ¼ h Werte</a:t>
                      </a:r>
                      <a:endParaRPr lang="de-D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9043" marR="109043" marT="54521" marB="54521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900" kern="1200" dirty="0">
                          <a:effectLst/>
                        </a:rPr>
                        <a:t>1xtgl am Folgetag</a:t>
                      </a:r>
                      <a:endParaRPr lang="de-DE" sz="15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900" kern="1200" dirty="0">
                          <a:effectLst/>
                        </a:rPr>
                        <a:t> 1 Tageswert</a:t>
                      </a:r>
                      <a:endParaRPr lang="de-D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696" marR="99696" marT="49848" marB="4984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900" kern="1200">
                          <a:effectLst/>
                        </a:rPr>
                        <a:t>jährlich</a:t>
                      </a:r>
                      <a:endParaRPr lang="de-DE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696" marR="99696" marT="49848" marB="49848"/>
                </a:tc>
                <a:extLst>
                  <a:ext uri="{0D108BD9-81ED-4DB2-BD59-A6C34878D82A}">
                    <a16:rowId xmlns:a16="http://schemas.microsoft.com/office/drawing/2014/main" val="2262494040"/>
                  </a:ext>
                </a:extLst>
              </a:tr>
              <a:tr h="75086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900" kern="1200" dirty="0">
                          <a:effectLst/>
                        </a:rPr>
                        <a:t>Tarifzeiten möglich</a:t>
                      </a:r>
                      <a:endParaRPr lang="de-D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696" marR="99696" marT="49848" marB="4984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900" kern="1200" dirty="0">
                          <a:effectLst/>
                        </a:rPr>
                        <a:t>JA</a:t>
                      </a:r>
                      <a:endParaRPr lang="de-D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696" marR="99696" marT="49848" marB="49848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900" kern="1200">
                          <a:effectLst/>
                        </a:rPr>
                        <a:t>Tagesweise </a:t>
                      </a:r>
                      <a:endParaRPr lang="de-DE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9043" marR="109043" marT="54521" marB="54521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900" kern="1200" dirty="0">
                          <a:effectLst/>
                        </a:rPr>
                        <a:t>NEIN</a:t>
                      </a:r>
                      <a:endParaRPr lang="de-D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696" marR="99696" marT="49848" marB="49848"/>
                </a:tc>
                <a:extLst>
                  <a:ext uri="{0D108BD9-81ED-4DB2-BD59-A6C34878D82A}">
                    <a16:rowId xmlns:a16="http://schemas.microsoft.com/office/drawing/2014/main" val="1063319373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685EFB-88BA-4EFD-BAED-11EF8E1CC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20469" y="6358887"/>
            <a:ext cx="1440000" cy="2400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r" defTabSz="1219170" rtl="0" eaLnBrk="1" latinLnBrk="0" hangingPunct="1"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AE58CD-3741-43C7-A2FD-7865044D30D6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B6A01FE-D549-4D5E-ACB2-9AD8104F5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1" y="1470397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2400"/>
          </a:p>
        </p:txBody>
      </p:sp>
      <p:graphicFrame>
        <p:nvGraphicFramePr>
          <p:cNvPr id="28" name="Chart 3">
            <a:extLst>
              <a:ext uri="{FF2B5EF4-FFF2-40B4-BE49-F238E27FC236}">
                <a16:creationId xmlns:a16="http://schemas.microsoft.com/office/drawing/2014/main" id="{B7156058-A125-4BE8-AE2C-FF0E8C4F0DE8}"/>
              </a:ext>
            </a:extLst>
          </p:cNvPr>
          <p:cNvGraphicFramePr/>
          <p:nvPr>
            <p:custDataLst>
              <p:tags r:id="rId4"/>
            </p:custDataLst>
          </p:nvPr>
        </p:nvGraphicFramePr>
        <p:xfrm>
          <a:off x="8026401" y="1591734"/>
          <a:ext cx="3746500" cy="3126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A6BA2015-1604-43DD-9CED-317C4A526AA1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 flipH="1">
            <a:off x="10875433" y="4432301"/>
            <a:ext cx="127000" cy="16721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A314ECA0-7F46-46E9-8014-2DF18949CE37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H="1" flipV="1">
            <a:off x="9497484" y="1720851"/>
            <a:ext cx="127000" cy="12276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490E1DEC-FB93-4E37-B3BF-E2A88D577E40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 flipH="1" flipV="1">
            <a:off x="10875433" y="1729318"/>
            <a:ext cx="127000" cy="1143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0620AE7E-AE6D-4C7C-B3FE-58F7725B4CAA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 flipH="1">
            <a:off x="10875433" y="4290484"/>
            <a:ext cx="127000" cy="239184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">
            <a:extLst>
              <a:ext uri="{FF2B5EF4-FFF2-40B4-BE49-F238E27FC236}">
                <a16:creationId xmlns:a16="http://schemas.microsoft.com/office/drawing/2014/main" id="{9A4CD7F2-4770-4FC9-AAEF-699156A5E891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985251" y="4686301"/>
            <a:ext cx="448733" cy="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C3457D7-0F00-4426-960B-CF282EEBD05F}" type="datetime'''''''''''2''''''''''''0''1''''7'''''''''''''''''''''''''''''">
              <a:rPr lang="de-DE" altLang="en-US" sz="1867"/>
              <a:pPr/>
              <a:t>2017</a:t>
            </a:fld>
            <a:endParaRPr lang="de-DE" sz="1867" dirty="0">
              <a:latin typeface="+mn-lt"/>
              <a:sym typeface="+mn-lt"/>
            </a:endParaRPr>
          </a:p>
        </p:txBody>
      </p:sp>
      <p:sp>
        <p:nvSpPr>
          <p:cNvPr id="17" name="Textplatzhalter 1">
            <a:extLst>
              <a:ext uri="{FF2B5EF4-FFF2-40B4-BE49-F238E27FC236}">
                <a16:creationId xmlns:a16="http://schemas.microsoft.com/office/drawing/2014/main" id="{F5E71065-E030-451B-8B7A-EB126C9FB1D3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0365318" y="4686301"/>
            <a:ext cx="448733" cy="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5026B3D-670D-48BB-9870-6BAD2FE8482C}" type="datetime'''2''0''''''''''1''''''8'''''''''''''''''''''''''">
              <a:rPr lang="de-DE" altLang="en-US" sz="1867"/>
              <a:pPr/>
              <a:t>2018</a:t>
            </a:fld>
            <a:endParaRPr lang="de-DE" sz="1867" dirty="0">
              <a:latin typeface="+mn-lt"/>
              <a:sym typeface="+mn-lt"/>
            </a:endParaRP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03511206-2472-43B6-B1D0-C0220C0B5C5B}"/>
              </a:ext>
            </a:extLst>
          </p:cNvPr>
          <p:cNvSpPr txBox="1"/>
          <p:nvPr/>
        </p:nvSpPr>
        <p:spPr>
          <a:xfrm>
            <a:off x="11104498" y="4718051"/>
            <a:ext cx="855969" cy="753399"/>
          </a:xfrm>
          <a:prstGeom prst="wedgeRectCallout">
            <a:avLst>
              <a:gd name="adj1" fmla="val -36023"/>
              <a:gd name="adj2" fmla="val 8846"/>
            </a:avLst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4"/>
            </a:solidFill>
          </a:ln>
        </p:spPr>
        <p:txBody>
          <a:bodyPr vert="horz" wrap="square" lIns="48000" tIns="48000" rIns="96000" bIns="48000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de-DE" sz="2133" b="1" dirty="0"/>
              <a:t>~4.300 Zähler</a:t>
            </a:r>
            <a:endParaRPr lang="de-DE" sz="2133" dirty="0"/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DE1C1A0E-B379-42FA-A648-D7C2A16AFD4E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8974668" y="5073651"/>
            <a:ext cx="334433" cy="24976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66A9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rtlCol="0" anchor="t"/>
          <a:lstStyle/>
          <a:p>
            <a:pPr algn="ctr"/>
            <a:endParaRPr lang="de-DE" sz="2400" dirty="0">
              <a:solidFill>
                <a:srgbClr val="0066A9"/>
              </a:solidFill>
            </a:endParaRP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DFE61370-C14D-4837-9C81-759ACBC49269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8974668" y="6127751"/>
            <a:ext cx="334433" cy="249767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66A9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rtlCol="0" anchor="t"/>
          <a:lstStyle/>
          <a:p>
            <a:pPr algn="ctr"/>
            <a:endParaRPr lang="de-DE" sz="2400" dirty="0">
              <a:solidFill>
                <a:srgbClr val="0066A9"/>
              </a:solidFill>
            </a:endParaRP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846C34E4-93FA-4B64-AFE9-934C20724492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8974668" y="5425018"/>
            <a:ext cx="334433" cy="24976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66A9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rtlCol="0" anchor="t"/>
          <a:lstStyle/>
          <a:p>
            <a:pPr algn="ctr"/>
            <a:endParaRPr lang="de-DE" sz="2400" dirty="0">
              <a:solidFill>
                <a:srgbClr val="0066A9"/>
              </a:solidFill>
            </a:endParaRPr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BE822708-E1A3-4A6E-951E-4FE5C0B6EAE8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8974668" y="5776385"/>
            <a:ext cx="334433" cy="249767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66A9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rtlCol="0" anchor="t"/>
          <a:lstStyle/>
          <a:p>
            <a:pPr algn="ctr"/>
            <a:endParaRPr lang="de-DE" sz="2400" dirty="0">
              <a:solidFill>
                <a:srgbClr val="0066A9"/>
              </a:solidFill>
            </a:endParaRPr>
          </a:p>
        </p:txBody>
      </p:sp>
      <p:sp>
        <p:nvSpPr>
          <p:cNvPr id="19" name="Textplatzhalter 1">
            <a:extLst>
              <a:ext uri="{FF2B5EF4-FFF2-40B4-BE49-F238E27FC236}">
                <a16:creationId xmlns:a16="http://schemas.microsoft.com/office/drawing/2014/main" id="{5FD193C9-6A15-4B09-A4B8-6CE666373052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9376834" y="5067301"/>
            <a:ext cx="639233" cy="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E27F1897-B8FF-4747-8014-C4CB632D4BBF}" type="datetime'''''''O''p''t'' ''''''''''''''''''''''''''''''''''out'''''''''">
              <a:rPr lang="de-DE" altLang="en-US" sz="1867"/>
              <a:pPr>
                <a:spcBef>
                  <a:spcPct val="0"/>
                </a:spcBef>
                <a:spcAft>
                  <a:spcPct val="0"/>
                </a:spcAft>
              </a:pPr>
              <a:t>Opt out</a:t>
            </a:fld>
            <a:endParaRPr lang="de-DE" sz="1867" dirty="0">
              <a:latin typeface="+mn-lt"/>
              <a:sym typeface="+mn-lt"/>
            </a:endParaRPr>
          </a:p>
        </p:txBody>
      </p:sp>
      <p:sp>
        <p:nvSpPr>
          <p:cNvPr id="20" name="Textplatzhalter 1">
            <a:extLst>
              <a:ext uri="{FF2B5EF4-FFF2-40B4-BE49-F238E27FC236}">
                <a16:creationId xmlns:a16="http://schemas.microsoft.com/office/drawing/2014/main" id="{F89AE319-E67A-45DA-AEE4-0057BFBD017E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9376834" y="5418668"/>
            <a:ext cx="789517" cy="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47904FEE-7AB4-485B-9BAD-20593E4891C5}" type="datetime'''''St''''''''''''''''''''''''a''''''nd''''''a''''rd'">
              <a:rPr lang="de-DE" altLang="en-US" sz="1867"/>
              <a:pPr/>
              <a:t>Standard</a:t>
            </a:fld>
            <a:endParaRPr lang="de-DE" sz="1867" dirty="0">
              <a:latin typeface="+mn-lt"/>
              <a:sym typeface="+mn-lt"/>
            </a:endParaRPr>
          </a:p>
        </p:txBody>
      </p:sp>
      <p:sp>
        <p:nvSpPr>
          <p:cNvPr id="21" name="Textplatzhalter 1">
            <a:extLst>
              <a:ext uri="{FF2B5EF4-FFF2-40B4-BE49-F238E27FC236}">
                <a16:creationId xmlns:a16="http://schemas.microsoft.com/office/drawing/2014/main" id="{6E3DA7C0-8EB9-41BC-90CB-53CE14D92CBD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9376833" y="5770034"/>
            <a:ext cx="518584" cy="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3617308-3F2E-4967-855D-C02DB4D46D1E}" type="datetime'''O''''''''''''''''''''''''''''pt'''''' ''''i''n'''''">
              <a:rPr lang="de-DE" altLang="en-US" sz="1867">
                <a:latin typeface="+mn-lt"/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Opt in</a:t>
            </a:fld>
            <a:endParaRPr lang="de-DE" sz="1867" dirty="0">
              <a:latin typeface="+mn-lt"/>
              <a:sym typeface="+mn-lt"/>
            </a:endParaRPr>
          </a:p>
        </p:txBody>
      </p:sp>
      <p:sp>
        <p:nvSpPr>
          <p:cNvPr id="35" name="Textplatzhalter 1">
            <a:extLst>
              <a:ext uri="{FF2B5EF4-FFF2-40B4-BE49-F238E27FC236}">
                <a16:creationId xmlns:a16="http://schemas.microsoft.com/office/drawing/2014/main" id="{696BF22D-24DD-4800-9CCB-6AF1D54238F5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9376834" y="6121401"/>
            <a:ext cx="1361017" cy="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F9B55BB-1242-4A31-AED4-64B68AE6FD2F}" type="datetime'''15'' ''M''''''i''n C''''''''lea''''''''''''r''''i''n''g'''''">
              <a:rPr lang="de-DE" altLang="en-US" sz="1867">
                <a:latin typeface="+mn-lt"/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15 Min Clearing</a:t>
            </a:fld>
            <a:endParaRPr lang="de-DE" sz="1867" dirty="0">
              <a:latin typeface="+mn-lt"/>
              <a:sym typeface="+mn-lt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849D07C-F5DC-428C-9309-C5661FE165DE}"/>
              </a:ext>
            </a:extLst>
          </p:cNvPr>
          <p:cNvSpPr/>
          <p:nvPr/>
        </p:nvSpPr>
        <p:spPr>
          <a:xfrm>
            <a:off x="404283" y="5829267"/>
            <a:ext cx="828400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67" dirty="0"/>
              <a:t>Details: Clearing mit Smart Meter Daten im </a:t>
            </a:r>
            <a:r>
              <a:rPr lang="de-DE" sz="1867"/>
              <a:t>österreichischen Strommarktsystem, IEWT 2019</a:t>
            </a:r>
            <a:endParaRPr lang="de-DE" sz="1867" dirty="0"/>
          </a:p>
        </p:txBody>
      </p:sp>
    </p:spTree>
    <p:extLst>
      <p:ext uri="{BB962C8B-B14F-4D97-AF65-F5344CB8AC3E}">
        <p14:creationId xmlns:p14="http://schemas.microsoft.com/office/powerpoint/2010/main" val="262546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Rechteck: obere Ecken abgerundet 5"/>
          <p:cNvSpPr/>
          <p:nvPr/>
        </p:nvSpPr>
        <p:spPr>
          <a:xfrm rot="16200000">
            <a:off x="7868737" y="-267758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8800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7" name="Rechteck: obere Ecken abgerundet 6"/>
          <p:cNvSpPr/>
          <p:nvPr/>
        </p:nvSpPr>
        <p:spPr>
          <a:xfrm rot="16200000">
            <a:off x="7868737" y="-1155108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solidFill>
            <a:schemeClr val="accent1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288000" rIns="0" rtlCol="0" anchor="ctr"/>
          <a:lstStyle/>
          <a:p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8" name="Rechteck: obere Ecken abgerundet 7"/>
          <p:cNvSpPr/>
          <p:nvPr/>
        </p:nvSpPr>
        <p:spPr>
          <a:xfrm rot="16200000">
            <a:off x="7868737" y="-2042458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8800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11" name="Inhaltsplatzhalter 5"/>
          <p:cNvSpPr txBox="1">
            <a:spLocks/>
          </p:cNvSpPr>
          <p:nvPr/>
        </p:nvSpPr>
        <p:spPr>
          <a:xfrm>
            <a:off x="4607835" y="1692806"/>
            <a:ext cx="7152365" cy="4987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0" dirty="0">
                <a:solidFill>
                  <a:schemeClr val="accent1"/>
                </a:solidFill>
              </a:rPr>
              <a:t>1. Herausforderungen und Chancen durch die Energiewende</a:t>
            </a:r>
          </a:p>
        </p:txBody>
      </p:sp>
      <p:sp>
        <p:nvSpPr>
          <p:cNvPr id="12" name="Inhaltsplatzhalter 5"/>
          <p:cNvSpPr txBox="1">
            <a:spLocks/>
          </p:cNvSpPr>
          <p:nvPr/>
        </p:nvSpPr>
        <p:spPr>
          <a:xfrm>
            <a:off x="4607835" y="2580155"/>
            <a:ext cx="7152365" cy="4987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>
                <a:solidFill>
                  <a:schemeClr val="bg1"/>
                </a:solidFill>
              </a:rPr>
              <a:t>2. Tarifstruktur 2.0</a:t>
            </a:r>
          </a:p>
        </p:txBody>
      </p:sp>
      <p:sp>
        <p:nvSpPr>
          <p:cNvPr id="13" name="Inhaltsplatzhalter 5"/>
          <p:cNvSpPr txBox="1">
            <a:spLocks/>
          </p:cNvSpPr>
          <p:nvPr/>
        </p:nvSpPr>
        <p:spPr>
          <a:xfrm>
            <a:off x="4607835" y="3467505"/>
            <a:ext cx="7152365" cy="4987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3. Auswertungen zur neuen Tarifstruktur</a:t>
            </a:r>
          </a:p>
        </p:txBody>
      </p:sp>
      <p:sp>
        <p:nvSpPr>
          <p:cNvPr id="14" name="Rechteck: obere Ecken abgerundet 13">
            <a:extLst>
              <a:ext uri="{FF2B5EF4-FFF2-40B4-BE49-F238E27FC236}">
                <a16:creationId xmlns:a16="http://schemas.microsoft.com/office/drawing/2014/main" id="{8700F465-B2F0-44C6-99DC-1B8B14899A6E}"/>
              </a:ext>
            </a:extLst>
          </p:cNvPr>
          <p:cNvSpPr/>
          <p:nvPr/>
        </p:nvSpPr>
        <p:spPr>
          <a:xfrm rot="16200000">
            <a:off x="7875819" y="619592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8800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C07E936-243F-4E27-9F04-07C5D311CFBC}"/>
              </a:ext>
            </a:extLst>
          </p:cNvPr>
          <p:cNvSpPr/>
          <p:nvPr/>
        </p:nvSpPr>
        <p:spPr>
          <a:xfrm>
            <a:off x="4484321" y="4357994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4. </a:t>
            </a:r>
            <a:r>
              <a:rPr lang="de-DE" sz="2400" dirty="0">
                <a:solidFill>
                  <a:schemeClr val="accent1"/>
                </a:solidFill>
                <a:cs typeface="Arial" pitchFamily="34" charset="0"/>
              </a:rPr>
              <a:t>Flexibilitätsoptionen und Demand Response</a:t>
            </a:r>
            <a:endParaRPr lang="de-DE" sz="24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Rechteck: obere Ecken abgerundet 14">
            <a:extLst>
              <a:ext uri="{FF2B5EF4-FFF2-40B4-BE49-F238E27FC236}">
                <a16:creationId xmlns:a16="http://schemas.microsoft.com/office/drawing/2014/main" id="{71AABDAA-DA85-410B-A5BC-BCF9A3416201}"/>
              </a:ext>
            </a:extLst>
          </p:cNvPr>
          <p:cNvSpPr/>
          <p:nvPr/>
        </p:nvSpPr>
        <p:spPr>
          <a:xfrm rot="16200000">
            <a:off x="7875820" y="1520165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8800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81CAE91-EECD-4B6F-9679-D4CE90F5999F}"/>
              </a:ext>
            </a:extLst>
          </p:cNvPr>
          <p:cNvSpPr/>
          <p:nvPr/>
        </p:nvSpPr>
        <p:spPr>
          <a:xfrm>
            <a:off x="4491403" y="5282665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5. </a:t>
            </a:r>
            <a:r>
              <a:rPr lang="de-DE" sz="2400" dirty="0">
                <a:solidFill>
                  <a:schemeClr val="accent1"/>
                </a:solidFill>
                <a:cs typeface="Arial" pitchFamily="34" charset="0"/>
              </a:rPr>
              <a:t>Zusammenfassung und Fazit</a:t>
            </a:r>
            <a:endParaRPr lang="de-DE" sz="24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2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00FDD66-7DC5-4503-BCAD-F5D8C63C14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E-Control Positionspapier zur Weiterentwicklung der Netzentgeltstruktur für den Stromnetzbereich Download unter: </a:t>
            </a:r>
            <a:r>
              <a:rPr lang="de-DE" dirty="0">
                <a:hlinkClick r:id="rId3"/>
              </a:rPr>
              <a:t>https://www.e-control.at/marktteilnehmer/strom/netzentgelte/tarife-2-0</a:t>
            </a:r>
            <a:endParaRPr lang="de-DE" dirty="0"/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EAEA3F-5E58-4354-B400-D4C7499C69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44CF1B4-5B29-4B77-A661-4CCF3025D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der vorgeschlagenen Änderungen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BA398B3-05EA-44BF-A62E-63E9D804AD7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E-Control Positionspapier „Tarife 2.0“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AE9F0B22-CD9B-447A-BE92-CFFE5002E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80" y="2205246"/>
            <a:ext cx="10043435" cy="449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Rechteck: obere Ecken abgerundet 5"/>
          <p:cNvSpPr/>
          <p:nvPr/>
        </p:nvSpPr>
        <p:spPr>
          <a:xfrm rot="16200000">
            <a:off x="7868737" y="-267758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solidFill>
            <a:schemeClr val="accent1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288000" rIns="0" rtlCol="0" anchor="ctr"/>
          <a:lstStyle/>
          <a:p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7" name="Rechteck: obere Ecken abgerundet 6"/>
          <p:cNvSpPr/>
          <p:nvPr/>
        </p:nvSpPr>
        <p:spPr>
          <a:xfrm rot="16200000">
            <a:off x="7868737" y="-1155108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8800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8" name="Rechteck: obere Ecken abgerundet 7"/>
          <p:cNvSpPr/>
          <p:nvPr/>
        </p:nvSpPr>
        <p:spPr>
          <a:xfrm rot="16200000">
            <a:off x="7868737" y="-2042458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8800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11" name="Inhaltsplatzhalter 5"/>
          <p:cNvSpPr txBox="1">
            <a:spLocks/>
          </p:cNvSpPr>
          <p:nvPr/>
        </p:nvSpPr>
        <p:spPr>
          <a:xfrm>
            <a:off x="4607835" y="1692806"/>
            <a:ext cx="7152365" cy="4987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0" dirty="0">
                <a:solidFill>
                  <a:schemeClr val="accent1"/>
                </a:solidFill>
              </a:rPr>
              <a:t>1. Herausforderungen und Chancen durch die Energiewende</a:t>
            </a:r>
          </a:p>
        </p:txBody>
      </p:sp>
      <p:sp>
        <p:nvSpPr>
          <p:cNvPr id="12" name="Inhaltsplatzhalter 5"/>
          <p:cNvSpPr txBox="1">
            <a:spLocks/>
          </p:cNvSpPr>
          <p:nvPr/>
        </p:nvSpPr>
        <p:spPr>
          <a:xfrm>
            <a:off x="4607835" y="2580155"/>
            <a:ext cx="7152365" cy="49872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indent="0">
              <a:spcBef>
                <a:spcPts val="500"/>
              </a:spcBef>
              <a:buFont typeface="Arial" pitchFamily="34" charset="0"/>
              <a:buNone/>
              <a:defRPr sz="2400" b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de-DE" dirty="0"/>
              <a:t>2. Tarifstruktur 2.0</a:t>
            </a:r>
          </a:p>
        </p:txBody>
      </p:sp>
      <p:sp>
        <p:nvSpPr>
          <p:cNvPr id="13" name="Inhaltsplatzhalter 5"/>
          <p:cNvSpPr txBox="1">
            <a:spLocks/>
          </p:cNvSpPr>
          <p:nvPr/>
        </p:nvSpPr>
        <p:spPr>
          <a:xfrm>
            <a:off x="4607835" y="3467505"/>
            <a:ext cx="7152365" cy="4987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>
                <a:solidFill>
                  <a:schemeClr val="bg1"/>
                </a:solidFill>
              </a:rPr>
              <a:t>3. Auswertungen zur neuen Tarifstruktur</a:t>
            </a:r>
          </a:p>
        </p:txBody>
      </p:sp>
      <p:sp>
        <p:nvSpPr>
          <p:cNvPr id="14" name="Rechteck: obere Ecken abgerundet 13">
            <a:extLst>
              <a:ext uri="{FF2B5EF4-FFF2-40B4-BE49-F238E27FC236}">
                <a16:creationId xmlns:a16="http://schemas.microsoft.com/office/drawing/2014/main" id="{8700F465-B2F0-44C6-99DC-1B8B14899A6E}"/>
              </a:ext>
            </a:extLst>
          </p:cNvPr>
          <p:cNvSpPr/>
          <p:nvPr/>
        </p:nvSpPr>
        <p:spPr>
          <a:xfrm rot="16200000">
            <a:off x="7875819" y="619592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8800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C07E936-243F-4E27-9F04-07C5D311CFBC}"/>
              </a:ext>
            </a:extLst>
          </p:cNvPr>
          <p:cNvSpPr/>
          <p:nvPr/>
        </p:nvSpPr>
        <p:spPr>
          <a:xfrm>
            <a:off x="4484321" y="4357994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4. </a:t>
            </a:r>
            <a:r>
              <a:rPr lang="de-DE" sz="2400" dirty="0">
                <a:solidFill>
                  <a:schemeClr val="accent1"/>
                </a:solidFill>
                <a:cs typeface="Arial" pitchFamily="34" charset="0"/>
              </a:rPr>
              <a:t>Flexibilitätsoptionen und Demand Response</a:t>
            </a:r>
            <a:endParaRPr lang="de-DE" sz="24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Rechteck: obere Ecken abgerundet 14">
            <a:extLst>
              <a:ext uri="{FF2B5EF4-FFF2-40B4-BE49-F238E27FC236}">
                <a16:creationId xmlns:a16="http://schemas.microsoft.com/office/drawing/2014/main" id="{71AABDAA-DA85-410B-A5BC-BCF9A3416201}"/>
              </a:ext>
            </a:extLst>
          </p:cNvPr>
          <p:cNvSpPr/>
          <p:nvPr/>
        </p:nvSpPr>
        <p:spPr>
          <a:xfrm rot="16200000">
            <a:off x="7875820" y="1520165"/>
            <a:ext cx="720000" cy="7969249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8800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81CAE91-EECD-4B6F-9679-D4CE90F5999F}"/>
              </a:ext>
            </a:extLst>
          </p:cNvPr>
          <p:cNvSpPr/>
          <p:nvPr/>
        </p:nvSpPr>
        <p:spPr>
          <a:xfrm>
            <a:off x="4491403" y="5282665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5. </a:t>
            </a:r>
            <a:r>
              <a:rPr lang="de-DE" sz="2400" dirty="0">
                <a:solidFill>
                  <a:schemeClr val="accent1"/>
                </a:solidFill>
                <a:cs typeface="Arial" pitchFamily="34" charset="0"/>
              </a:rPr>
              <a:t>Zusammenfassung und Fazit</a:t>
            </a:r>
            <a:endParaRPr lang="de-DE" sz="24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21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95028-6607-4C57-B537-68B99931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Auswertungen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F0CDE8-549A-4BF9-9AD5-EDE38F965D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9591" y="1406967"/>
            <a:ext cx="11328404" cy="5068478"/>
          </a:xfrm>
        </p:spPr>
        <p:txBody>
          <a:bodyPr>
            <a:normAutofit fontScale="92500" lnSpcReduction="10000"/>
          </a:bodyPr>
          <a:lstStyle/>
          <a:p>
            <a:r>
              <a:rPr lang="de-DE" sz="2600" b="1" dirty="0">
                <a:sym typeface="Wingdings" panose="05000000000000000000" pitchFamily="2" charset="2"/>
              </a:rPr>
              <a:t>Berechnungsmodell</a:t>
            </a:r>
          </a:p>
          <a:p>
            <a:endParaRPr lang="de-DE" b="1" dirty="0">
              <a:sym typeface="Wingdings" panose="05000000000000000000" pitchFamily="2" charset="2"/>
            </a:endParaRPr>
          </a:p>
          <a:p>
            <a:r>
              <a:rPr lang="de-DE" b="1" u="sng" dirty="0">
                <a:sym typeface="Wingdings" panose="05000000000000000000" pitchFamily="2" charset="2"/>
              </a:rPr>
              <a:t>Alternativen </a:t>
            </a:r>
          </a:p>
          <a:p>
            <a:pPr marL="1178966" lvl="2" indent="-457200">
              <a:buClr>
                <a:schemeClr val="tx1"/>
              </a:buClr>
              <a:buFont typeface="+mj-lt"/>
              <a:buAutoNum type="arabicPeriod"/>
            </a:pPr>
            <a:r>
              <a:rPr lang="de-DE" b="1" dirty="0">
                <a:sym typeface="Wingdings" panose="05000000000000000000" pitchFamily="2" charset="2"/>
              </a:rPr>
              <a:t>Einheitlicher Leistungs- und Arbeitspreis für alle Kunden auf NE 7</a:t>
            </a:r>
          </a:p>
          <a:p>
            <a:pPr marL="1178966" lvl="2" indent="-457200">
              <a:buClr>
                <a:schemeClr val="tx1"/>
              </a:buClr>
              <a:buFont typeface="+mj-lt"/>
              <a:buAutoNum type="arabicPeriod"/>
            </a:pPr>
            <a:endParaRPr lang="de-DE" sz="2000" b="1" dirty="0">
              <a:sym typeface="Wingdings" panose="05000000000000000000" pitchFamily="2" charset="2"/>
            </a:endParaRPr>
          </a:p>
          <a:p>
            <a:pPr marL="1178966" lvl="2" indent="-457200">
              <a:buClr>
                <a:schemeClr val="tx1"/>
              </a:buClr>
              <a:buFont typeface="+mj-lt"/>
              <a:buAutoNum type="arabicPeriod"/>
            </a:pPr>
            <a:endParaRPr lang="de-DE" sz="2000" b="1" dirty="0">
              <a:sym typeface="Wingdings" panose="05000000000000000000" pitchFamily="2" charset="2"/>
            </a:endParaRPr>
          </a:p>
          <a:p>
            <a:pPr marL="1178966" lvl="2" indent="-457200">
              <a:buClr>
                <a:schemeClr val="tx1"/>
              </a:buClr>
              <a:buFont typeface="+mj-lt"/>
              <a:buAutoNum type="arabicPeriod"/>
            </a:pPr>
            <a:endParaRPr lang="de-DE" sz="2000" b="1" dirty="0">
              <a:sym typeface="Wingdings" panose="05000000000000000000" pitchFamily="2" charset="2"/>
            </a:endParaRPr>
          </a:p>
          <a:p>
            <a:pPr marL="1178966" lvl="2" indent="-457200">
              <a:buClr>
                <a:schemeClr val="tx1"/>
              </a:buClr>
              <a:buFont typeface="+mj-lt"/>
              <a:buAutoNum type="arabicPeriod"/>
            </a:pPr>
            <a:r>
              <a:rPr lang="de-DE" sz="2000" b="1" dirty="0">
                <a:sym typeface="Wingdings" panose="05000000000000000000" pitchFamily="2" charset="2"/>
              </a:rPr>
              <a:t>Einheitlicher Arbeitspreis, Leistungspreis bis 8 kW bzw. ab 8 kW</a:t>
            </a:r>
          </a:p>
          <a:p>
            <a:pPr marL="1178966" lvl="2" indent="-457200">
              <a:buClr>
                <a:schemeClr val="tx1"/>
              </a:buClr>
              <a:buFont typeface="+mj-lt"/>
              <a:buAutoNum type="arabicPeriod"/>
            </a:pPr>
            <a:endParaRPr lang="de-DE" sz="2000" b="1" dirty="0">
              <a:sym typeface="Wingdings" panose="05000000000000000000" pitchFamily="2" charset="2"/>
            </a:endParaRPr>
          </a:p>
          <a:p>
            <a:pPr marL="1178966" lvl="2" indent="-457200">
              <a:buClr>
                <a:schemeClr val="tx1"/>
              </a:buClr>
              <a:buFont typeface="+mj-lt"/>
              <a:buAutoNum type="arabicPeriod"/>
            </a:pPr>
            <a:endParaRPr lang="de-DE" b="1" dirty="0">
              <a:sym typeface="Wingdings" panose="05000000000000000000" pitchFamily="2" charset="2"/>
            </a:endParaRPr>
          </a:p>
          <a:p>
            <a:endParaRPr lang="de-DE" b="1" u="sng" dirty="0">
              <a:sym typeface="Wingdings" panose="05000000000000000000" pitchFamily="2" charset="2"/>
            </a:endParaRPr>
          </a:p>
          <a:p>
            <a:pPr marL="1422373" lvl="3" indent="-342900">
              <a:buFont typeface="Arial" panose="020B0604020202020204" pitchFamily="34" charset="0"/>
              <a:buChar char="•"/>
            </a:pPr>
            <a:r>
              <a:rPr lang="de-DE" dirty="0"/>
              <a:t>Analogie zu der derzeitigen Entgeltstruktur, k</a:t>
            </a:r>
            <a:r>
              <a:rPr lang="de-DE" sz="2200" dirty="0"/>
              <a:t>eine Änderung des derzeitig verordneten Leitungspreises auf NE 7 über einen Leistungsbedarf von 8 kW</a:t>
            </a:r>
          </a:p>
          <a:p>
            <a:pPr marL="1422373" lvl="3" indent="-342900">
              <a:buFont typeface="Arial" panose="020B0604020202020204" pitchFamily="34" charset="0"/>
              <a:buChar char="•"/>
            </a:pPr>
            <a:r>
              <a:rPr lang="de-DE" sz="2200" dirty="0"/>
              <a:t>Reduktion des Leistungspreises für die ersten </a:t>
            </a:r>
            <a:r>
              <a:rPr lang="de-DE" sz="2200"/>
              <a:t>8 kW</a:t>
            </a:r>
            <a:endParaRPr lang="de-DE" sz="2200" dirty="0"/>
          </a:p>
          <a:p>
            <a:pPr marL="1422373" lvl="3" indent="-342900">
              <a:buFont typeface="Arial" panose="020B0604020202020204" pitchFamily="34" charset="0"/>
              <a:buChar char="•"/>
            </a:pPr>
            <a:r>
              <a:rPr lang="de-DE" sz="2200" dirty="0"/>
              <a:t>Einheitliche Reduktion des Arbeitspreises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64F3BF-A4BE-4B18-911E-BD232F84E24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Vergleich der Entgelte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AD34EF-E99C-4C92-8807-E2EF1D92B9B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>
              <a:defRPr/>
            </a:pPr>
            <a:fld id="{69AE58CD-3741-43C7-A2FD-7865044D30D6}" type="slidenum">
              <a:rPr lang="de-DE">
                <a:solidFill>
                  <a:srgbClr val="87888A"/>
                </a:solidFill>
                <a:latin typeface="Arial Narrow"/>
              </a:rPr>
              <a:pPr defTabSz="1219170">
                <a:defRPr/>
              </a:pPr>
              <a:t>9</a:t>
            </a:fld>
            <a:endParaRPr lang="de-DE" dirty="0">
              <a:solidFill>
                <a:srgbClr val="87888A"/>
              </a:solidFill>
              <a:latin typeface="Arial Narrow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49A2D67-532D-4ECB-932B-92173B1A4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106" y="2987026"/>
            <a:ext cx="5400000" cy="58298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AAA6703-23D1-4DDC-A5C3-A8C66C7A8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106" y="4237779"/>
            <a:ext cx="5400000" cy="77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341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MX.m7RzVUGv9Fy6r5VX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i52JwD8FX4DagxkJhBv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SVnOLkOwDkjuDgFMROW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it3V6K26DZWYjJy_fvA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H2BW1NgSXnXWYa4JsoD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u31FVQlMvbqTvQNfGbV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Qm6fkUZrj1B.Cdks9V0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qzSIIXqEpf4d7suFxIFN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.nVmizeOYH_8DI_7_sS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Y16ngvHXBrc12FGTudH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tbYU3s7uAoEoutrpPuS0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8A2pkR2VyetpxnjcSkf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t_nicBF1nEScpTOxZOe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VmX5HbeZ7XwLV6L7UPC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xL_iYnC4dLquXQFTy32H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Q5fb0mkk9k7Lp6v3xxo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heme/theme1.xml><?xml version="1.0" encoding="utf-8"?>
<a:theme xmlns:a="http://schemas.openxmlformats.org/drawingml/2006/main" name="Supermaster">
  <a:themeElements>
    <a:clrScheme name="ECA allg">
      <a:dk1>
        <a:srgbClr val="58585A"/>
      </a:dk1>
      <a:lt1>
        <a:srgbClr val="FFFFFF"/>
      </a:lt1>
      <a:dk2>
        <a:srgbClr val="87888A"/>
      </a:dk2>
      <a:lt2>
        <a:srgbClr val="CC071E"/>
      </a:lt2>
      <a:accent1>
        <a:srgbClr val="0066A9"/>
      </a:accent1>
      <a:accent2>
        <a:srgbClr val="699AC9"/>
      </a:accent2>
      <a:accent3>
        <a:srgbClr val="A0BADA"/>
      </a:accent3>
      <a:accent4>
        <a:srgbClr val="E49C00"/>
      </a:accent4>
      <a:accent5>
        <a:srgbClr val="FABB00"/>
      </a:accent5>
      <a:accent6>
        <a:srgbClr val="3FA535"/>
      </a:accent6>
      <a:hlink>
        <a:srgbClr val="0066A9"/>
      </a:hlink>
      <a:folHlink>
        <a:srgbClr val="7030A0"/>
      </a:folHlink>
    </a:clrScheme>
    <a:fontScheme name="ECA all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rgbClr val="0066A9"/>
          </a:solidFill>
        </a:ln>
      </a:spPr>
      <a:bodyPr lIns="72000" rtlCol="0" anchor="t"/>
      <a:lstStyle>
        <a:defPPr algn="ctr">
          <a:defRPr dirty="0" smtClean="0">
            <a:solidFill>
              <a:srgbClr val="0066A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" id="{2BE2F28B-23A8-4A29-97C9-C2373E37BFEB}" vid="{4688F596-B5EE-40B9-8E58-6DF0EE3316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1197</Words>
  <Application>Microsoft Office PowerPoint</Application>
  <PresentationFormat>Breitbild</PresentationFormat>
  <Paragraphs>260</Paragraphs>
  <Slides>29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40" baseType="lpstr">
      <vt:lpstr>Arial</vt:lpstr>
      <vt:lpstr>Arial Narrow</vt:lpstr>
      <vt:lpstr>Calibri</vt:lpstr>
      <vt:lpstr>Calibri Light</vt:lpstr>
      <vt:lpstr>Franklin Gothic Book</vt:lpstr>
      <vt:lpstr>Franklin Gothic Demi</vt:lpstr>
      <vt:lpstr>Symbol</vt:lpstr>
      <vt:lpstr>Times New Roman</vt:lpstr>
      <vt:lpstr>Wingdings</vt:lpstr>
      <vt:lpstr>Supermaster</vt:lpstr>
      <vt:lpstr>think-cell Folie</vt:lpstr>
      <vt:lpstr>Netzentgelte für die Zukunft –  Wie kann eine kostenverursachungsgerechte Tarifstruktur aussehen?</vt:lpstr>
      <vt:lpstr>PowerPoint-Präsentation</vt:lpstr>
      <vt:lpstr>PowerPoint-Präsentation</vt:lpstr>
      <vt:lpstr>Herausforderungen und Chancen</vt:lpstr>
      <vt:lpstr>Stand Ausrollung Smart Meter 2018</vt:lpstr>
      <vt:lpstr>PowerPoint-Präsentation</vt:lpstr>
      <vt:lpstr>Zusammenfassung der vorgeschlagenen Änderungen</vt:lpstr>
      <vt:lpstr>PowerPoint-Präsentation</vt:lpstr>
      <vt:lpstr>Auswertungen</vt:lpstr>
      <vt:lpstr>Auswertungen</vt:lpstr>
      <vt:lpstr>Auswertungen</vt:lpstr>
      <vt:lpstr>Auswertungen: Alternative 1</vt:lpstr>
      <vt:lpstr>Auswertungen: Alternative 2</vt:lpstr>
      <vt:lpstr>E-Mobility und Tarife 2.0</vt:lpstr>
      <vt:lpstr>Auswertungen: Alternative 1: E-Mobility</vt:lpstr>
      <vt:lpstr>E-Mobility und Tarife 2.0</vt:lpstr>
      <vt:lpstr>Frage</vt:lpstr>
      <vt:lpstr>PowerPoint-Präsentation</vt:lpstr>
      <vt:lpstr>PowerPoint-Präsentation</vt:lpstr>
      <vt:lpstr>Flexibilitätsoptionen und Demand-Response</vt:lpstr>
      <vt:lpstr>Flexibilitätsoptionen und Demand-Response</vt:lpstr>
      <vt:lpstr>Flexibilitätsoptionen und Demand-Response</vt:lpstr>
      <vt:lpstr>Frage</vt:lpstr>
      <vt:lpstr>PowerPoint-Präsentation</vt:lpstr>
      <vt:lpstr>Tarife 2.0 – Zusammenfassung und Fazit 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E-Mobility und Tarife 2.0</dc:title>
  <dc:creator>Kaloud Tobias</dc:creator>
  <cp:lastModifiedBy>Hantigk Daniel</cp:lastModifiedBy>
  <cp:revision>125</cp:revision>
  <dcterms:created xsi:type="dcterms:W3CDTF">2020-02-05T07:59:38Z</dcterms:created>
  <dcterms:modified xsi:type="dcterms:W3CDTF">2020-04-14T15:14:52Z</dcterms:modified>
</cp:coreProperties>
</file>